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31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32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33.xml" ContentType="application/vnd.openxmlformats-officedocument.presentationml.tags+xml"/>
  <Override PartName="/ppt/notesSlides/notesSlide38.xml" ContentType="application/vnd.openxmlformats-officedocument.presentationml.notesSlide+xml"/>
  <Override PartName="/ppt/tags/tag34.xml" ContentType="application/vnd.openxmlformats-officedocument.presentationml.tags+xml"/>
  <Override PartName="/ppt/notesSlides/notesSlide39.xml" ContentType="application/vnd.openxmlformats-officedocument.presentationml.notesSlide+xml"/>
  <Override PartName="/ppt/tags/tag35.xml" ContentType="application/vnd.openxmlformats-officedocument.presentationml.tags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1039" r:id="rId2"/>
    <p:sldId id="1213" r:id="rId3"/>
    <p:sldId id="712" r:id="rId4"/>
    <p:sldId id="1075" r:id="rId5"/>
    <p:sldId id="1086" r:id="rId6"/>
    <p:sldId id="1216" r:id="rId7"/>
    <p:sldId id="1217" r:id="rId8"/>
    <p:sldId id="1085" r:id="rId9"/>
    <p:sldId id="1087" r:id="rId10"/>
    <p:sldId id="1110" r:id="rId11"/>
    <p:sldId id="1119" r:id="rId12"/>
    <p:sldId id="1120" r:id="rId13"/>
    <p:sldId id="1090" r:id="rId14"/>
    <p:sldId id="1089" r:id="rId15"/>
    <p:sldId id="1095" r:id="rId16"/>
    <p:sldId id="1118" r:id="rId17"/>
    <p:sldId id="1091" r:id="rId18"/>
    <p:sldId id="1092" r:id="rId19"/>
    <p:sldId id="1093" r:id="rId20"/>
    <p:sldId id="1220" r:id="rId21"/>
    <p:sldId id="1121" r:id="rId22"/>
    <p:sldId id="1005" r:id="rId23"/>
    <p:sldId id="869" r:id="rId24"/>
    <p:sldId id="1212" r:id="rId25"/>
    <p:sldId id="1210" r:id="rId26"/>
    <p:sldId id="727" r:id="rId27"/>
    <p:sldId id="1171" r:id="rId28"/>
    <p:sldId id="1066" r:id="rId29"/>
    <p:sldId id="1208" r:id="rId30"/>
    <p:sldId id="1026" r:id="rId31"/>
    <p:sldId id="1023" r:id="rId32"/>
    <p:sldId id="1197" r:id="rId33"/>
    <p:sldId id="1219" r:id="rId34"/>
    <p:sldId id="1209" r:id="rId35"/>
    <p:sldId id="1198" r:id="rId36"/>
    <p:sldId id="1218" r:id="rId37"/>
    <p:sldId id="937" r:id="rId38"/>
    <p:sldId id="708" r:id="rId39"/>
    <p:sldId id="1006" r:id="rId40"/>
    <p:sldId id="1042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CC0000"/>
    <a:srgbClr val="69AF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07" autoAdjust="0"/>
    <p:restoredTop sz="79777" autoAdjust="0"/>
  </p:normalViewPr>
  <p:slideViewPr>
    <p:cSldViewPr snapToGrid="0" snapToObjects="1">
      <p:cViewPr varScale="1">
        <p:scale>
          <a:sx n="72" d="100"/>
          <a:sy n="72" d="100"/>
        </p:scale>
        <p:origin x="188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02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7" d="100"/>
        <a:sy n="137" d="100"/>
      </p:scale>
      <p:origin x="0" y="7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D9288-D002-A54D-B857-FF1478F6FECF}" type="datetimeFigureOut">
              <a:rPr lang="en-US" smtClean="0"/>
              <a:t>7/8/24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27D875-C30D-FB44-8439-A9F88E6E0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519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CEB6EA-D1FD-BF43-BF37-8E2FCE1DD328}" type="datetimeFigureOut">
              <a:rPr lang="en-US" smtClean="0"/>
              <a:t>7/8/24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84D5E1-16EB-B147-AF65-130928C0A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6805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2054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20020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1428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23114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5329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9456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5672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3753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18764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88175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42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28585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38653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21142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12838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30908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35071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48331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39096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39119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30908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2172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19251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66890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79152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70748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90638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45349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05131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03854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93318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90079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1102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84908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7544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94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4966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141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5551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6663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1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7890F-74A4-4141-825D-C7B421DC7108}" type="datetime1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C13EC-677E-384F-B278-2939878C5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12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ADE84-C446-EF46-9D45-BC814053A912}" type="datetime1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C13EC-677E-384F-B278-2939878C5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78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4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4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E341A-585D-F74E-BBD0-F6262761FEA4}" type="datetime1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C13EC-677E-384F-B278-2939878C5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63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F847B-52D5-194E-9F3C-6861C216A0A5}" type="datetime1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C13EC-677E-384F-B278-2939878C5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5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6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53A61-70FE-C249-870B-89FABDF85926}" type="datetime1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C13EC-677E-384F-B278-2939878C5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5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0DB8B-66ED-CE44-88E7-82D97B0C9DF3}" type="datetime1">
              <a:rPr lang="en-US" smtClean="0"/>
              <a:t>7/8/24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C13EC-677E-384F-B278-2939878C5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20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A85BE-1342-204F-8714-8BAAE722FE71}" type="datetime1">
              <a:rPr lang="en-US" smtClean="0"/>
              <a:t>7/8/24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C13EC-677E-384F-B278-2939878C5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5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15E1D-4705-7647-AA09-EAC095A5C84C}" type="datetime1">
              <a:rPr lang="en-US" smtClean="0"/>
              <a:t>7/8/24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C13EC-677E-384F-B278-2939878C5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03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326A9-9AA6-5C48-8CF5-81A2B98C7E9B}" type="datetime1">
              <a:rPr lang="en-US" smtClean="0"/>
              <a:t>7/8/24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C13EC-677E-384F-B278-2939878C5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05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11F42-4D89-3E47-932B-EF3CA29FD597}" type="datetime1">
              <a:rPr lang="en-US" smtClean="0"/>
              <a:t>7/8/24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C13EC-677E-384F-B278-2939878C5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48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D5BDC-92F9-9345-8268-C1C4789FE7C7}" type="datetime1">
              <a:rPr lang="en-US" smtClean="0"/>
              <a:t>7/8/24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C13EC-677E-384F-B278-2939878C5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20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28A6C0-E29E-B84C-9956-925BF5094D3E}" type="datetime1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C13EC-677E-384F-B278-2939878C5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81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33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hyperlink" Target="https://github.com/kuzudb/kuzu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s://uwaterloo.ca/data-systems-group/" TargetMode="Externa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6" Type="http://schemas.openxmlformats.org/officeDocument/2006/relationships/image" Target="../media/image21.tiff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Relationship Id="rId6" Type="http://schemas.openxmlformats.org/officeDocument/2006/relationships/image" Target="../media/image39.png"/><Relationship Id="rId5" Type="http://schemas.openxmlformats.org/officeDocument/2006/relationships/hyperlink" Target="https://youtu.be/iDVsNqFEkB0" TargetMode="Externa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Relationship Id="rId5" Type="http://schemas.openxmlformats.org/officeDocument/2006/relationships/image" Target="../media/image41.png"/><Relationship Id="rId4" Type="http://schemas.openxmlformats.org/officeDocument/2006/relationships/hyperlink" Target="https://tomandmaria.com/Tom/Writing/VeritableBucketOfFactsSIGMOD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tiff"/><Relationship Id="rId10" Type="http://schemas.openxmlformats.org/officeDocument/2006/relationships/image" Target="../media/image16.png"/><Relationship Id="rId4" Type="http://schemas.openxmlformats.org/officeDocument/2006/relationships/image" Target="../media/image10.jpe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qlstandards.org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hyperlink" Target="https://arxiv.org/pdf/1709.03188" TargetMode="External"/><Relationship Id="rId4" Type="http://schemas.openxmlformats.org/officeDocument/2006/relationships/hyperlink" Target="https://www.iso.org/standard/79473.html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.png"/><Relationship Id="rId18" Type="http://schemas.openxmlformats.org/officeDocument/2006/relationships/image" Target="../media/image57.svg"/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6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55.png"/><Relationship Id="rId1" Type="http://schemas.openxmlformats.org/officeDocument/2006/relationships/tags" Target="../tags/tag33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.png"/><Relationship Id="rId15" Type="http://schemas.openxmlformats.org/officeDocument/2006/relationships/image" Target="../media/image7.png"/><Relationship Id="rId10" Type="http://schemas.openxmlformats.org/officeDocument/2006/relationships/image" Target="../media/image51.png"/><Relationship Id="rId19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50.png"/><Relationship Id="rId14" Type="http://schemas.openxmlformats.org/officeDocument/2006/relationships/image" Target="../media/image54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tiff"/><Relationship Id="rId10" Type="http://schemas.openxmlformats.org/officeDocument/2006/relationships/image" Target="../media/image16.png"/><Relationship Id="rId4" Type="http://schemas.openxmlformats.org/officeDocument/2006/relationships/image" Target="../media/image10.jpe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s.ox.ac.uk/dan.olteanu/papers/os-sigrec16.pdf" TargetMode="External"/><Relationship Id="rId13" Type="http://schemas.openxmlformats.org/officeDocument/2006/relationships/image" Target="../media/image62.png"/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59.png"/><Relationship Id="rId12" Type="http://schemas.openxmlformats.org/officeDocument/2006/relationships/hyperlink" Target="https://www.vldb.org/pvldb/vol12/p1692-mhedhbi.pdf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5.xml"/><Relationship Id="rId6" Type="http://schemas.openxmlformats.org/officeDocument/2006/relationships/hyperlink" Target="https://www.vldb.org/pvldb/vol14/p2491-gupta.pdf" TargetMode="External"/><Relationship Id="rId11" Type="http://schemas.openxmlformats.org/officeDocument/2006/relationships/image" Target="../media/image61.png"/><Relationship Id="rId5" Type="http://schemas.openxmlformats.org/officeDocument/2006/relationships/image" Target="../media/image58.png"/><Relationship Id="rId15" Type="http://schemas.openxmlformats.org/officeDocument/2006/relationships/image" Target="../media/image63.png"/><Relationship Id="rId10" Type="http://schemas.openxmlformats.org/officeDocument/2006/relationships/hyperlink" Target="https://www.nowpublishers.com/article/Details/DBS-024" TargetMode="External"/><Relationship Id="rId4" Type="http://schemas.openxmlformats.org/officeDocument/2006/relationships/hyperlink" Target="https://dl.acm.org/doi/10.1145/2588555.2610507" TargetMode="External"/><Relationship Id="rId9" Type="http://schemas.openxmlformats.org/officeDocument/2006/relationships/image" Target="../media/image60.png"/><Relationship Id="rId14" Type="http://schemas.openxmlformats.org/officeDocument/2006/relationships/hyperlink" Target="https://cs.uwaterloo.ca/~ssalihog/papers/kuzu-tr.pdf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3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4.png"/><Relationship Id="rId12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11" Type="http://schemas.openxmlformats.org/officeDocument/2006/relationships/image" Target="../media/image17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hyperlink" Target="https://github.com/kuzudb/kuzu" TargetMode="Externa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3328992"/>
            <a:ext cx="9144000" cy="0"/>
          </a:xfrm>
          <a:prstGeom prst="line">
            <a:avLst/>
          </a:prstGeom>
          <a:ln w="57150" cmpd="thickThin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2" y="1095204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Helvetica" pitchFamily="2" charset="0"/>
              </a:rPr>
              <a:t>Overview of Graph Database Management Systems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49348" y="3826253"/>
            <a:ext cx="6845300" cy="699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 defTabSz="914400">
              <a:lnSpc>
                <a:spcPct val="150000"/>
              </a:lnSpc>
              <a:spcAft>
                <a:spcPts val="300"/>
              </a:spcAft>
            </a:pPr>
            <a:r>
              <a:rPr lang="en-US" sz="3000" kern="0" dirty="0">
                <a:solidFill>
                  <a:srgbClr val="000000"/>
                </a:solidFill>
                <a:latin typeface="Arial"/>
                <a:cs typeface="Arial"/>
              </a:rPr>
              <a:t>Semih </a:t>
            </a:r>
            <a:r>
              <a:rPr lang="en-US" sz="3000" kern="0" dirty="0" err="1">
                <a:solidFill>
                  <a:srgbClr val="000000"/>
                </a:solidFill>
                <a:latin typeface="Arial"/>
                <a:cs typeface="Arial"/>
              </a:rPr>
              <a:t>Salihoğlu</a:t>
            </a:r>
            <a:endParaRPr lang="en-US" sz="3000" kern="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C13EC-677E-384F-B278-2939878C589F}" type="slidenum">
              <a:rPr lang="en-US" smtClean="0"/>
              <a:t>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ACA9E7-4B07-304C-A86C-AE26580E1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61" y="5159866"/>
            <a:ext cx="8925278" cy="121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1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E791D7-4F89-71F9-BA06-3FE9CAF01602}"/>
              </a:ext>
            </a:extLst>
          </p:cNvPr>
          <p:cNvSpPr txBox="1"/>
          <p:nvPr/>
        </p:nvSpPr>
        <p:spPr>
          <a:xfrm>
            <a:off x="19126" y="25400"/>
            <a:ext cx="9089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457200"/>
            <a:r>
              <a:rPr lang="en-US" sz="3200" kern="0" dirty="0">
                <a:solidFill>
                  <a:srgbClr val="000000"/>
                </a:solidFill>
                <a:latin typeface="Arial"/>
                <a:cs typeface="Arial"/>
              </a:rPr>
              <a:t>Path Patterns &amp; Path Data Type</a:t>
            </a:r>
            <a:endParaRPr lang="en-US" sz="32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4F1C6D-42E2-99D3-04F3-D80DF072EEE3}"/>
              </a:ext>
            </a:extLst>
          </p:cNvPr>
          <p:cNvSpPr txBox="1"/>
          <p:nvPr/>
        </p:nvSpPr>
        <p:spPr>
          <a:xfrm>
            <a:off x="91440" y="1060752"/>
            <a:ext cx="896112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9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 =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a:Account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)-[t1:eTransfer]</a:t>
            </a:r>
            <a:r>
              <a:rPr lang="en-US" sz="1900" dirty="0">
                <a:latin typeface="Times" pitchFamily="2" charset="0"/>
                <a:cs typeface="Consolas" panose="020B0609020204030204" pitchFamily="49" charset="0"/>
              </a:rPr>
              <a:t>-&gt;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b:Account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)-[t2:eTransfer]</a:t>
            </a:r>
            <a:r>
              <a:rPr lang="en-US" sz="1900" dirty="0">
                <a:latin typeface="Times" pitchFamily="2" charset="0"/>
                <a:cs typeface="Arial" panose="020B0604020202020204" pitchFamily="34" charset="0"/>
              </a:rPr>
              <a:t>-&gt;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c:Account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),</a:t>
            </a: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(c)-[t3:eTransfer]</a:t>
            </a:r>
            <a:r>
              <a:rPr lang="en-US" sz="1900" dirty="0">
                <a:latin typeface="Times" pitchFamily="2" charset="0"/>
                <a:cs typeface="Arial" panose="020B0604020202020204" pitchFamily="34" charset="0"/>
              </a:rPr>
              <a:t>-&gt;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d:Account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9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a.owner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= Alice </a:t>
            </a:r>
            <a:r>
              <a:rPr lang="en-US" sz="19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9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is_acyclic</a:t>
            </a:r>
            <a:r>
              <a:rPr lang="en-US" sz="19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(p)</a:t>
            </a:r>
          </a:p>
          <a:p>
            <a:r>
              <a:rPr lang="en-US" sz="19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en-US" sz="19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8CBA5F9B-06E6-E643-3D4B-E085B36CCC5E}"/>
              </a:ext>
            </a:extLst>
          </p:cNvPr>
          <p:cNvGraphicFramePr>
            <a:graphicFrameLocks noGrp="1"/>
          </p:cNvGraphicFramePr>
          <p:nvPr/>
        </p:nvGraphicFramePr>
        <p:xfrm>
          <a:off x="2305966" y="4867166"/>
          <a:ext cx="4532068" cy="16178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32068">
                  <a:extLst>
                    <a:ext uri="{9D8B030D-6E8A-4147-A177-3AD203B41FA5}">
                      <a16:colId xmlns:a16="http://schemas.microsoft.com/office/drawing/2014/main" val="4150459859"/>
                    </a:ext>
                  </a:extLst>
                </a:gridCol>
              </a:tblGrid>
              <a:tr h="438761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32881"/>
                  </a:ext>
                </a:extLst>
              </a:tr>
              <a:tr h="7066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748127"/>
                  </a:ext>
                </a:extLst>
              </a:tr>
              <a:tr h="4724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0927883"/>
                  </a:ext>
                </a:extLst>
              </a:tr>
            </a:tbl>
          </a:graphicData>
        </a:graphic>
      </p:graphicFrame>
      <p:grpSp>
        <p:nvGrpSpPr>
          <p:cNvPr id="81" name="Group 80">
            <a:extLst>
              <a:ext uri="{FF2B5EF4-FFF2-40B4-BE49-F238E27FC236}">
                <a16:creationId xmlns:a16="http://schemas.microsoft.com/office/drawing/2014/main" id="{FFC07327-5EDB-1BA2-4257-2AC4F18EF009}"/>
              </a:ext>
            </a:extLst>
          </p:cNvPr>
          <p:cNvGrpSpPr/>
          <p:nvPr/>
        </p:nvGrpSpPr>
        <p:grpSpPr>
          <a:xfrm>
            <a:off x="2333840" y="5344952"/>
            <a:ext cx="4428192" cy="640080"/>
            <a:chOff x="3450407" y="5081210"/>
            <a:chExt cx="4428192" cy="640080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97979A6-CDF4-6BCA-6234-0CF0413C8320}"/>
                </a:ext>
              </a:extLst>
            </p:cNvPr>
            <p:cNvCxnSpPr>
              <a:cxnSpLocks/>
              <a:stCxn id="58" idx="6"/>
              <a:endCxn id="60" idx="2"/>
            </p:cNvCxnSpPr>
            <p:nvPr/>
          </p:nvCxnSpPr>
          <p:spPr>
            <a:xfrm>
              <a:off x="4169019" y="5401250"/>
              <a:ext cx="59644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EB51494-E36E-4429-7417-821F091D108E}"/>
                </a:ext>
              </a:extLst>
            </p:cNvPr>
            <p:cNvSpPr/>
            <p:nvPr/>
          </p:nvSpPr>
          <p:spPr>
            <a:xfrm>
              <a:off x="3528939" y="5081210"/>
              <a:ext cx="640080" cy="64008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2C2AF95-BDDD-BEE5-D17D-CB13B7B1219A}"/>
                </a:ext>
              </a:extLst>
            </p:cNvPr>
            <p:cNvSpPr/>
            <p:nvPr/>
          </p:nvSpPr>
          <p:spPr>
            <a:xfrm>
              <a:off x="3450407" y="5105652"/>
              <a:ext cx="1186968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500" kern="0" dirty="0">
                <a:latin typeface="Arial"/>
                <a:cs typeface="Arial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8FFED8F-A65A-FE8E-A3BB-DFADB7C4B221}"/>
                </a:ext>
              </a:extLst>
            </p:cNvPr>
            <p:cNvSpPr/>
            <p:nvPr/>
          </p:nvSpPr>
          <p:spPr>
            <a:xfrm>
              <a:off x="4765466" y="5081210"/>
              <a:ext cx="640080" cy="64008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D51F581-84F3-2F6C-3B4A-D50D5B882EB9}"/>
                </a:ext>
              </a:extLst>
            </p:cNvPr>
            <p:cNvSpPr/>
            <p:nvPr/>
          </p:nvSpPr>
          <p:spPr>
            <a:xfrm>
              <a:off x="6001993" y="5081210"/>
              <a:ext cx="640080" cy="64008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3D6FC67-557E-7CCC-DFD5-0A404AF3AEEF}"/>
                </a:ext>
              </a:extLst>
            </p:cNvPr>
            <p:cNvSpPr/>
            <p:nvPr/>
          </p:nvSpPr>
          <p:spPr>
            <a:xfrm>
              <a:off x="7238519" y="5081210"/>
              <a:ext cx="640080" cy="64008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ABF433BE-9A3C-488E-A372-EF951F8DAE72}"/>
                </a:ext>
              </a:extLst>
            </p:cNvPr>
            <p:cNvCxnSpPr>
              <a:cxnSpLocks/>
              <a:stCxn id="60" idx="6"/>
              <a:endCxn id="63" idx="2"/>
            </p:cNvCxnSpPr>
            <p:nvPr/>
          </p:nvCxnSpPr>
          <p:spPr>
            <a:xfrm>
              <a:off x="5405546" y="5401250"/>
              <a:ext cx="59644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FCC534EC-BA02-B7F9-AF28-6DC38C482F9E}"/>
                </a:ext>
              </a:extLst>
            </p:cNvPr>
            <p:cNvCxnSpPr>
              <a:cxnSpLocks/>
              <a:stCxn id="63" idx="6"/>
              <a:endCxn id="66" idx="2"/>
            </p:cNvCxnSpPr>
            <p:nvPr/>
          </p:nvCxnSpPr>
          <p:spPr>
            <a:xfrm>
              <a:off x="6642073" y="5401250"/>
              <a:ext cx="59644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EBDD927-6DE0-4A41-500F-10DDCA9834BD}"/>
                </a:ext>
              </a:extLst>
            </p:cNvPr>
            <p:cNvSpPr txBox="1"/>
            <p:nvPr/>
          </p:nvSpPr>
          <p:spPr>
            <a:xfrm>
              <a:off x="4763130" y="5246917"/>
              <a:ext cx="6400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latin typeface="Arial"/>
                  <a:cs typeface="Arial"/>
                </a:rPr>
                <a:t>Bob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C3C02DC-10FA-64F1-C541-4CACCFBC4E3F}"/>
                </a:ext>
              </a:extLst>
            </p:cNvPr>
            <p:cNvSpPr txBox="1"/>
            <p:nvPr/>
          </p:nvSpPr>
          <p:spPr>
            <a:xfrm>
              <a:off x="3542412" y="5224132"/>
              <a:ext cx="60023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latin typeface="Arial"/>
                  <a:cs typeface="Arial"/>
                </a:rPr>
                <a:t>Alice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E95020B-1D1B-3579-D21E-CB14D78EAFF9}"/>
                </a:ext>
              </a:extLst>
            </p:cNvPr>
            <p:cNvSpPr txBox="1"/>
            <p:nvPr/>
          </p:nvSpPr>
          <p:spPr>
            <a:xfrm>
              <a:off x="6009756" y="5227748"/>
              <a:ext cx="6400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latin typeface="Arial"/>
                  <a:cs typeface="Arial"/>
                </a:rPr>
                <a:t>Carl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F5AA119-892E-9900-66B2-127DA5794BBF}"/>
                </a:ext>
              </a:extLst>
            </p:cNvPr>
            <p:cNvSpPr txBox="1"/>
            <p:nvPr/>
          </p:nvSpPr>
          <p:spPr>
            <a:xfrm>
              <a:off x="7238517" y="5238850"/>
              <a:ext cx="6400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latin typeface="Arial"/>
                  <a:cs typeface="Arial"/>
                </a:rPr>
                <a:t>Dan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D1DBC05-4C09-DDBA-593E-BD8959B2E87C}"/>
              </a:ext>
            </a:extLst>
          </p:cNvPr>
          <p:cNvGrpSpPr/>
          <p:nvPr/>
        </p:nvGrpSpPr>
        <p:grpSpPr>
          <a:xfrm>
            <a:off x="475410" y="2722589"/>
            <a:ext cx="8223583" cy="2020590"/>
            <a:chOff x="475410" y="2722589"/>
            <a:chExt cx="8223583" cy="2020590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BC2A48DC-51C0-F2FF-1F52-54CD8B536CC7}"/>
                </a:ext>
              </a:extLst>
            </p:cNvPr>
            <p:cNvGrpSpPr/>
            <p:nvPr/>
          </p:nvGrpSpPr>
          <p:grpSpPr>
            <a:xfrm>
              <a:off x="475410" y="2722589"/>
              <a:ext cx="8223583" cy="1371644"/>
              <a:chOff x="475410" y="2722589"/>
              <a:chExt cx="8223583" cy="1371644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5F2209E5-AE61-FE6C-DB05-9C1ACE6D7B70}"/>
                  </a:ext>
                </a:extLst>
              </p:cNvPr>
              <p:cNvSpPr/>
              <p:nvPr/>
            </p:nvSpPr>
            <p:spPr>
              <a:xfrm>
                <a:off x="602754" y="3051818"/>
                <a:ext cx="1042415" cy="104241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E9EBEC1-4784-7044-87C0-C1F7D0B1C70B}"/>
                  </a:ext>
                </a:extLst>
              </p:cNvPr>
              <p:cNvSpPr txBox="1"/>
              <p:nvPr/>
            </p:nvSpPr>
            <p:spPr>
              <a:xfrm>
                <a:off x="475410" y="3268072"/>
                <a:ext cx="129710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dirty="0">
                    <a:solidFill>
                      <a:schemeClr val="accent6">
                        <a:lumMod val="75000"/>
                      </a:schemeClr>
                    </a:solidFill>
                    <a:latin typeface="Arial"/>
                    <a:cs typeface="Arial"/>
                  </a:rPr>
                  <a:t>Account</a:t>
                </a:r>
                <a:endParaRPr lang="en-US" sz="1500" dirty="0">
                  <a:latin typeface="Arial"/>
                  <a:cs typeface="Arial"/>
                </a:endParaRPr>
              </a:p>
              <a:p>
                <a:pPr algn="ctr"/>
                <a:r>
                  <a:rPr lang="en-US" sz="1500" dirty="0" err="1">
                    <a:latin typeface="Arial"/>
                    <a:cs typeface="Arial"/>
                  </a:rPr>
                  <a:t>owner:Alice</a:t>
                </a:r>
                <a:endParaRPr lang="en-US" sz="1500" dirty="0">
                  <a:latin typeface="Arial"/>
                  <a:cs typeface="Arial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E506AE4-60B7-FC1B-6A14-22C9EAC2CCFA}"/>
                  </a:ext>
                </a:extLst>
              </p:cNvPr>
              <p:cNvSpPr/>
              <p:nvPr/>
            </p:nvSpPr>
            <p:spPr>
              <a:xfrm>
                <a:off x="2954029" y="3051818"/>
                <a:ext cx="1042415" cy="104241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688DD0E-ED53-1BC2-A535-18188078AE59}"/>
                  </a:ext>
                </a:extLst>
              </p:cNvPr>
              <p:cNvSpPr txBox="1"/>
              <p:nvPr/>
            </p:nvSpPr>
            <p:spPr>
              <a:xfrm>
                <a:off x="2940314" y="3376567"/>
                <a:ext cx="105059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dirty="0">
                    <a:solidFill>
                      <a:schemeClr val="accent6">
                        <a:lumMod val="75000"/>
                      </a:schemeClr>
                    </a:solidFill>
                    <a:latin typeface="Arial"/>
                    <a:cs typeface="Arial"/>
                  </a:rPr>
                  <a:t>Account</a:t>
                </a:r>
                <a:endParaRPr lang="en-US" sz="1500" dirty="0">
                  <a:latin typeface="Arial"/>
                  <a:cs typeface="Arial"/>
                </a:endParaRP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7FBF686-3B48-4913-C422-629563CB5097}"/>
                  </a:ext>
                </a:extLst>
              </p:cNvPr>
              <p:cNvCxnSpPr>
                <a:cxnSpLocks/>
                <a:stCxn id="26" idx="6"/>
                <a:endCxn id="28" idx="2"/>
              </p:cNvCxnSpPr>
              <p:nvPr/>
            </p:nvCxnSpPr>
            <p:spPr>
              <a:xfrm>
                <a:off x="1645169" y="3573026"/>
                <a:ext cx="130886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9EAEBF1-6E96-DFF6-B6D1-1122D7FD87C9}"/>
                  </a:ext>
                </a:extLst>
              </p:cNvPr>
              <p:cNvSpPr txBox="1"/>
              <p:nvPr/>
            </p:nvSpPr>
            <p:spPr>
              <a:xfrm>
                <a:off x="1653344" y="3180917"/>
                <a:ext cx="12782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latin typeface="Arial"/>
                    <a:cs typeface="Arial"/>
                  </a:rPr>
                  <a:t>eTransfer</a:t>
                </a:r>
                <a:endParaRPr lang="en-US" dirty="0">
                  <a:latin typeface="Arial"/>
                  <a:cs typeface="Arial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762AA05-114D-E160-5F65-CBDAC64AC038}"/>
                  </a:ext>
                </a:extLst>
              </p:cNvPr>
              <p:cNvSpPr txBox="1"/>
              <p:nvPr/>
            </p:nvSpPr>
            <p:spPr>
              <a:xfrm>
                <a:off x="743666" y="2722589"/>
                <a:ext cx="7351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Arial"/>
                    <a:cs typeface="Arial"/>
                  </a:rPr>
                  <a:t>a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827EA53-FDD8-C73D-618B-ADEACABDAE60}"/>
                  </a:ext>
                </a:extLst>
              </p:cNvPr>
              <p:cNvSpPr txBox="1"/>
              <p:nvPr/>
            </p:nvSpPr>
            <p:spPr>
              <a:xfrm>
                <a:off x="3094941" y="2722589"/>
                <a:ext cx="8040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Arial"/>
                    <a:cs typeface="Arial"/>
                  </a:rPr>
                  <a:t>b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639762C-796C-A01E-3916-16B8A5F9DB36}"/>
                  </a:ext>
                </a:extLst>
              </p:cNvPr>
              <p:cNvSpPr txBox="1"/>
              <p:nvPr/>
            </p:nvSpPr>
            <p:spPr>
              <a:xfrm>
                <a:off x="1720622" y="2722589"/>
                <a:ext cx="104241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Arial"/>
                    <a:cs typeface="Arial"/>
                  </a:rPr>
                  <a:t>t1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7594DEF-4E68-DC7C-EA4D-D98617273D70}"/>
                  </a:ext>
                </a:extLst>
              </p:cNvPr>
              <p:cNvSpPr/>
              <p:nvPr/>
            </p:nvSpPr>
            <p:spPr>
              <a:xfrm>
                <a:off x="5305304" y="3051818"/>
                <a:ext cx="1042415" cy="104241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7F7674E-3090-A8B4-219D-7A01B363F96B}"/>
                  </a:ext>
                </a:extLst>
              </p:cNvPr>
              <p:cNvSpPr txBox="1"/>
              <p:nvPr/>
            </p:nvSpPr>
            <p:spPr>
              <a:xfrm>
                <a:off x="5302398" y="3388492"/>
                <a:ext cx="104241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dirty="0">
                    <a:solidFill>
                      <a:schemeClr val="accent6">
                        <a:lumMod val="75000"/>
                      </a:schemeClr>
                    </a:solidFill>
                    <a:latin typeface="Arial"/>
                    <a:cs typeface="Arial"/>
                  </a:rPr>
                  <a:t>Account</a:t>
                </a:r>
                <a:endParaRPr lang="en-US" sz="1500" dirty="0">
                  <a:latin typeface="Arial"/>
                  <a:cs typeface="Arial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469D6B6-3C78-CDD4-9D7B-3DF8DCE4E3BC}"/>
                  </a:ext>
                </a:extLst>
              </p:cNvPr>
              <p:cNvSpPr txBox="1"/>
              <p:nvPr/>
            </p:nvSpPr>
            <p:spPr>
              <a:xfrm>
                <a:off x="5515128" y="2722589"/>
                <a:ext cx="62276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Arial"/>
                    <a:cs typeface="Arial"/>
                  </a:rPr>
                  <a:t>c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205CE1C-E0CE-CAC0-6AE9-5404946AD036}"/>
                  </a:ext>
                </a:extLst>
              </p:cNvPr>
              <p:cNvSpPr/>
              <p:nvPr/>
            </p:nvSpPr>
            <p:spPr>
              <a:xfrm>
                <a:off x="7656578" y="3051818"/>
                <a:ext cx="1042415" cy="104241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10D8590-2BDD-3021-5220-C857831E1F1E}"/>
                  </a:ext>
                </a:extLst>
              </p:cNvPr>
              <p:cNvSpPr txBox="1"/>
              <p:nvPr/>
            </p:nvSpPr>
            <p:spPr>
              <a:xfrm>
                <a:off x="7656577" y="3383488"/>
                <a:ext cx="104241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dirty="0">
                    <a:solidFill>
                      <a:schemeClr val="accent6">
                        <a:lumMod val="75000"/>
                      </a:schemeClr>
                    </a:solidFill>
                    <a:latin typeface="Arial"/>
                    <a:cs typeface="Arial"/>
                  </a:rPr>
                  <a:t>Account</a:t>
                </a:r>
                <a:endParaRPr lang="en-US" sz="1500" dirty="0">
                  <a:latin typeface="Arial"/>
                  <a:cs typeface="Arial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AEC0FA9-8B6C-1BB2-D7B9-A50C4324456A}"/>
                  </a:ext>
                </a:extLst>
              </p:cNvPr>
              <p:cNvSpPr txBox="1"/>
              <p:nvPr/>
            </p:nvSpPr>
            <p:spPr>
              <a:xfrm>
                <a:off x="7873176" y="2722589"/>
                <a:ext cx="62276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Arial"/>
                    <a:cs typeface="Arial"/>
                  </a:rPr>
                  <a:t>d</a:t>
                </a:r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70D75B8C-E848-3C59-1A2D-8B895C9E2F86}"/>
                  </a:ext>
                </a:extLst>
              </p:cNvPr>
              <p:cNvCxnSpPr>
                <a:cxnSpLocks/>
                <a:stCxn id="28" idx="6"/>
                <a:endCxn id="35" idx="2"/>
              </p:cNvCxnSpPr>
              <p:nvPr/>
            </p:nvCxnSpPr>
            <p:spPr>
              <a:xfrm>
                <a:off x="3996444" y="3573026"/>
                <a:ext cx="130886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E19DFFE8-7E78-C202-6F49-0B17244EE2FD}"/>
                  </a:ext>
                </a:extLst>
              </p:cNvPr>
              <p:cNvCxnSpPr>
                <a:cxnSpLocks/>
                <a:stCxn id="35" idx="6"/>
                <a:endCxn id="38" idx="2"/>
              </p:cNvCxnSpPr>
              <p:nvPr/>
            </p:nvCxnSpPr>
            <p:spPr>
              <a:xfrm>
                <a:off x="6347719" y="3573026"/>
                <a:ext cx="130885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87784DA-CC11-5369-5927-07F0E8A95807}"/>
                  </a:ext>
                </a:extLst>
              </p:cNvPr>
              <p:cNvSpPr txBox="1"/>
              <p:nvPr/>
            </p:nvSpPr>
            <p:spPr>
              <a:xfrm>
                <a:off x="4004619" y="3168817"/>
                <a:ext cx="12919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latin typeface="Arial"/>
                    <a:cs typeface="Arial"/>
                  </a:rPr>
                  <a:t>eTransfer</a:t>
                </a:r>
                <a:endParaRPr lang="en-US" dirty="0">
                  <a:latin typeface="Arial"/>
                  <a:cs typeface="Arial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21F888A-3308-62CA-1898-3E2DD6414F52}"/>
                  </a:ext>
                </a:extLst>
              </p:cNvPr>
              <p:cNvSpPr txBox="1"/>
              <p:nvPr/>
            </p:nvSpPr>
            <p:spPr>
              <a:xfrm>
                <a:off x="6344813" y="3142877"/>
                <a:ext cx="13059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latin typeface="Arial"/>
                    <a:cs typeface="Arial"/>
                  </a:rPr>
                  <a:t>eTransfer</a:t>
                </a:r>
                <a:endParaRPr lang="en-US" dirty="0">
                  <a:latin typeface="Arial"/>
                  <a:cs typeface="Arial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030B294-A72F-CE29-9534-8C755C6DBB03}"/>
                  </a:ext>
                </a:extLst>
              </p:cNvPr>
              <p:cNvSpPr txBox="1"/>
              <p:nvPr/>
            </p:nvSpPr>
            <p:spPr>
              <a:xfrm>
                <a:off x="4152761" y="2722589"/>
                <a:ext cx="104241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Arial"/>
                    <a:cs typeface="Arial"/>
                  </a:rPr>
                  <a:t>t2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C96331C-9395-21D5-48CA-42344EAF1263}"/>
                  </a:ext>
                </a:extLst>
              </p:cNvPr>
              <p:cNvSpPr txBox="1"/>
              <p:nvPr/>
            </p:nvSpPr>
            <p:spPr>
              <a:xfrm>
                <a:off x="6463882" y="2722589"/>
                <a:ext cx="104241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Arial"/>
                    <a:cs typeface="Arial"/>
                  </a:rPr>
                  <a:t>t3</a:t>
                </a:r>
              </a:p>
            </p:txBody>
          </p:sp>
        </p:grpSp>
        <p:cxnSp>
          <p:nvCxnSpPr>
            <p:cNvPr id="83" name="Curved Connector 82">
              <a:extLst>
                <a:ext uri="{FF2B5EF4-FFF2-40B4-BE49-F238E27FC236}">
                  <a16:creationId xmlns:a16="http://schemas.microsoft.com/office/drawing/2014/main" id="{CBC474CE-3E93-6769-3FA0-C7D0EDE18376}"/>
                </a:ext>
              </a:extLst>
            </p:cNvPr>
            <p:cNvCxnSpPr>
              <a:stCxn id="38" idx="4"/>
              <a:endCxn id="26" idx="4"/>
            </p:cNvCxnSpPr>
            <p:nvPr/>
          </p:nvCxnSpPr>
          <p:spPr>
            <a:xfrm rot="5400000">
              <a:off x="4650874" y="567321"/>
              <a:ext cx="12700" cy="7053824"/>
            </a:xfrm>
            <a:prstGeom prst="curvedConnector3">
              <a:avLst>
                <a:gd name="adj1" fmla="val 2273677"/>
              </a:avLst>
            </a:prstGeom>
            <a:ln>
              <a:solidFill>
                <a:srgbClr val="C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1846B43-FCD7-E4A6-D3ED-43E651921429}"/>
                </a:ext>
              </a:extLst>
            </p:cNvPr>
            <p:cNvSpPr txBox="1"/>
            <p:nvPr/>
          </p:nvSpPr>
          <p:spPr>
            <a:xfrm>
              <a:off x="4709749" y="4035293"/>
              <a:ext cx="3668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C00000"/>
                  </a:solidFill>
                </a:rPr>
                <a:t>X</a:t>
              </a:r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2DDF7ED-9FC0-75AC-3FE3-6AC543301DB2}"/>
              </a:ext>
            </a:extLst>
          </p:cNvPr>
          <p:cNvCxnSpPr/>
          <p:nvPr/>
        </p:nvCxnSpPr>
        <p:spPr>
          <a:xfrm>
            <a:off x="-6509" y="705597"/>
            <a:ext cx="9144000" cy="0"/>
          </a:xfrm>
          <a:prstGeom prst="line">
            <a:avLst/>
          </a:prstGeom>
          <a:ln w="57150" cmpd="thickThin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10121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A938BE-47BD-4745-9337-0680DF1A0585}"/>
              </a:ext>
            </a:extLst>
          </p:cNvPr>
          <p:cNvSpPr txBox="1"/>
          <p:nvPr/>
        </p:nvSpPr>
        <p:spPr>
          <a:xfrm>
            <a:off x="19126" y="25400"/>
            <a:ext cx="9089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457200"/>
            <a:r>
              <a:rPr lang="en-US" sz="3200" kern="0" dirty="0">
                <a:solidFill>
                  <a:srgbClr val="000000"/>
                </a:solidFill>
                <a:latin typeface="Arial"/>
                <a:cs typeface="Arial"/>
              </a:rPr>
              <a:t>Most Popular Question About GDBMSs</a:t>
            </a:r>
            <a:endParaRPr lang="en-US" sz="32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DEC877-A25C-E57D-D97F-C23D7937C51D}"/>
              </a:ext>
            </a:extLst>
          </p:cNvPr>
          <p:cNvCxnSpPr/>
          <p:nvPr/>
        </p:nvCxnSpPr>
        <p:spPr>
          <a:xfrm>
            <a:off x="-6509" y="705597"/>
            <a:ext cx="9144000" cy="0"/>
          </a:xfrm>
          <a:prstGeom prst="line">
            <a:avLst/>
          </a:prstGeom>
          <a:ln w="57150" cmpd="thickThin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79B6E51-985B-9834-3FAA-56FAD2B75F68}"/>
              </a:ext>
            </a:extLst>
          </p:cNvPr>
          <p:cNvSpPr txBox="1"/>
          <p:nvPr/>
        </p:nvSpPr>
        <p:spPr>
          <a:xfrm>
            <a:off x="-30302" y="660627"/>
            <a:ext cx="9138853" cy="6117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Differences between GDBMSs and RDBMSs?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From a user’s perspective: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Recursive Queries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Flexible join sequences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Querying patterns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Graph algorithms &amp; entity-oriented questions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Modeling complex &amp; irregular domains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From a system implementation perspective: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Predefined joins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Techniques for recursive joins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Techniques for growing joins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9EC289-5408-986C-7C4F-3636F55F6B6E}"/>
              </a:ext>
            </a:extLst>
          </p:cNvPr>
          <p:cNvSpPr/>
          <p:nvPr/>
        </p:nvSpPr>
        <p:spPr>
          <a:xfrm>
            <a:off x="215900" y="1826792"/>
            <a:ext cx="4013200" cy="1663700"/>
          </a:xfrm>
          <a:prstGeom prst="rect">
            <a:avLst/>
          </a:prstGeom>
          <a:noFill/>
          <a:ln w="22225">
            <a:solidFill>
              <a:srgbClr val="C00000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A68CFB2-8309-77B6-9A97-C648E3FFD58C}"/>
              </a:ext>
            </a:extLst>
          </p:cNvPr>
          <p:cNvCxnSpPr/>
          <p:nvPr/>
        </p:nvCxnSpPr>
        <p:spPr>
          <a:xfrm>
            <a:off x="4229100" y="2689480"/>
            <a:ext cx="1054100" cy="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83A21D0-EA2E-905A-736F-B7188A2C90CC}"/>
              </a:ext>
            </a:extLst>
          </p:cNvPr>
          <p:cNvSpPr txBox="1"/>
          <p:nvPr/>
        </p:nvSpPr>
        <p:spPr>
          <a:xfrm>
            <a:off x="5283200" y="2089315"/>
            <a:ext cx="3365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Will go through exercises in the last session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98A083-5322-18E0-BBA2-DBA063C9DD60}"/>
              </a:ext>
            </a:extLst>
          </p:cNvPr>
          <p:cNvSpPr/>
          <p:nvPr/>
        </p:nvSpPr>
        <p:spPr>
          <a:xfrm>
            <a:off x="327334" y="4030700"/>
            <a:ext cx="5927569" cy="531764"/>
          </a:xfrm>
          <a:prstGeom prst="rect">
            <a:avLst/>
          </a:prstGeom>
          <a:noFill/>
          <a:ln w="22225">
            <a:solidFill>
              <a:srgbClr val="C00000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92F8ED-9042-28DD-1133-89F425D1E884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254903" y="4257862"/>
            <a:ext cx="509667" cy="415499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D1A1ECB-C1F7-046E-2899-FEB291961E07}"/>
              </a:ext>
            </a:extLst>
          </p:cNvPr>
          <p:cNvSpPr txBox="1"/>
          <p:nvPr/>
        </p:nvSpPr>
        <p:spPr>
          <a:xfrm>
            <a:off x="6764570" y="4257862"/>
            <a:ext cx="2544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Will discuss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the RDF part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64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  <p:bldP spid="15" grpId="0" animBg="1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A938BE-47BD-4745-9337-0680DF1A0585}"/>
              </a:ext>
            </a:extLst>
          </p:cNvPr>
          <p:cNvSpPr txBox="1"/>
          <p:nvPr/>
        </p:nvSpPr>
        <p:spPr>
          <a:xfrm>
            <a:off x="19126" y="25400"/>
            <a:ext cx="9089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457200"/>
            <a:r>
              <a:rPr lang="en-US" sz="3200" kern="0" dirty="0">
                <a:solidFill>
                  <a:srgbClr val="000000"/>
                </a:solidFill>
                <a:latin typeface="Arial"/>
                <a:cs typeface="Arial"/>
              </a:rPr>
              <a:t>Most Popular Question About GDBMSs</a:t>
            </a:r>
            <a:endParaRPr lang="en-US" sz="32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DEC877-A25C-E57D-D97F-C23D7937C51D}"/>
              </a:ext>
            </a:extLst>
          </p:cNvPr>
          <p:cNvCxnSpPr/>
          <p:nvPr/>
        </p:nvCxnSpPr>
        <p:spPr>
          <a:xfrm>
            <a:off x="-6509" y="705597"/>
            <a:ext cx="9144000" cy="0"/>
          </a:xfrm>
          <a:prstGeom prst="line">
            <a:avLst/>
          </a:prstGeom>
          <a:ln w="57150" cmpd="thickThin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79B6E51-985B-9834-3FAA-56FAD2B75F68}"/>
              </a:ext>
            </a:extLst>
          </p:cNvPr>
          <p:cNvSpPr txBox="1"/>
          <p:nvPr/>
        </p:nvSpPr>
        <p:spPr>
          <a:xfrm>
            <a:off x="-30302" y="660627"/>
            <a:ext cx="9138853" cy="6117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kern="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Differences between GDBMSs and RDBMSs?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From a user’s perspective: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Recursive Queries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Flexible join sequences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Querying patterns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Graph algorithms &amp; entity-oriented questions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kern="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Modeling complex &amp; irregular domains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kern="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From a system implementation perspective: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kern="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Predefined joins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kern="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Techniques for recursive joins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kern="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Techniques for growing joins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255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E791D7-4F89-71F9-BA06-3FE9CAF01602}"/>
              </a:ext>
            </a:extLst>
          </p:cNvPr>
          <p:cNvSpPr txBox="1"/>
          <p:nvPr/>
        </p:nvSpPr>
        <p:spPr>
          <a:xfrm>
            <a:off x="27288" y="25400"/>
            <a:ext cx="9089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457200"/>
            <a:r>
              <a:rPr lang="en-US" sz="3200" kern="0" dirty="0">
                <a:solidFill>
                  <a:srgbClr val="000000"/>
                </a:solidFill>
                <a:latin typeface="Arial"/>
                <a:cs typeface="Arial"/>
              </a:rPr>
              <a:t>1. Recursive querying &amp; notion of path</a:t>
            </a:r>
            <a:endParaRPr lang="en-US" sz="32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7E4DBC-4D17-F270-39C2-75AA62900801}"/>
              </a:ext>
            </a:extLst>
          </p:cNvPr>
          <p:cNvSpPr txBox="1"/>
          <p:nvPr/>
        </p:nvSpPr>
        <p:spPr>
          <a:xfrm>
            <a:off x="1493149" y="3890994"/>
            <a:ext cx="6157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p =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b:Account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)-[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t:</a:t>
            </a:r>
            <a:r>
              <a:rPr lang="en-US" sz="20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eTransfer</a:t>
            </a:r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r>
              <a:rPr lang="en-US" sz="2000" dirty="0">
                <a:latin typeface="Times" pitchFamily="2" charset="0"/>
                <a:cs typeface="Arial" panose="020B0604020202020204" pitchFamily="34" charset="0"/>
              </a:rPr>
              <a:t>-&gt;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a:Account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b.location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=Canada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a.owner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=Alice</a:t>
            </a:r>
          </a:p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BED820-4FFE-A0DE-3D52-DB27F6005B7B}"/>
              </a:ext>
            </a:extLst>
          </p:cNvPr>
          <p:cNvSpPr txBox="1"/>
          <p:nvPr/>
        </p:nvSpPr>
        <p:spPr>
          <a:xfrm>
            <a:off x="875603" y="915496"/>
            <a:ext cx="73927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“Give me all direct or indirect </a:t>
            </a:r>
            <a:r>
              <a:rPr lang="en-US" sz="2200" i="1" dirty="0" err="1">
                <a:latin typeface="Arial" panose="020B0604020202020204" pitchFamily="34" charset="0"/>
                <a:cs typeface="Arial" panose="020B0604020202020204" pitchFamily="34" charset="0"/>
              </a:rPr>
              <a:t>eTransfer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 money flows into Alice’s account from Canada.”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A4BAD64-FCE2-97BF-62AE-0D6DD9390914}"/>
              </a:ext>
            </a:extLst>
          </p:cNvPr>
          <p:cNvGrpSpPr/>
          <p:nvPr/>
        </p:nvGrpSpPr>
        <p:grpSpPr>
          <a:xfrm>
            <a:off x="6730234" y="1903328"/>
            <a:ext cx="763789" cy="685800"/>
            <a:chOff x="6730234" y="2014541"/>
            <a:chExt cx="763789" cy="6858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EB915F1-16ED-A097-4D13-C07909A574B4}"/>
                </a:ext>
              </a:extLst>
            </p:cNvPr>
            <p:cNvSpPr/>
            <p:nvPr/>
          </p:nvSpPr>
          <p:spPr>
            <a:xfrm>
              <a:off x="6767949" y="2014541"/>
              <a:ext cx="685800" cy="685800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02BE67-863F-0D3C-EA0A-C66FA2E16AA3}"/>
                </a:ext>
              </a:extLst>
            </p:cNvPr>
            <p:cNvSpPr txBox="1"/>
            <p:nvPr/>
          </p:nvSpPr>
          <p:spPr>
            <a:xfrm>
              <a:off x="6730234" y="2116556"/>
              <a:ext cx="76378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/>
                  <a:cs typeface="Arial"/>
                </a:rPr>
                <a:t>Alice</a:t>
              </a:r>
            </a:p>
            <a:p>
              <a:pPr algn="ctr"/>
              <a:r>
                <a:rPr lang="en-US" sz="1300" dirty="0" err="1">
                  <a:latin typeface="Arial"/>
                  <a:cs typeface="Arial"/>
                </a:rPr>
                <a:t>cnty:US</a:t>
              </a:r>
              <a:endParaRPr lang="en-US" sz="1300" dirty="0">
                <a:latin typeface="Arial"/>
                <a:cs typeface="Arial"/>
              </a:endParaRP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F3F20B1-8483-CB13-0C4B-4E96F6E7079E}"/>
              </a:ext>
            </a:extLst>
          </p:cNvPr>
          <p:cNvCxnSpPr>
            <a:cxnSpLocks/>
            <a:stCxn id="15" idx="6"/>
            <a:endCxn id="9" idx="2"/>
          </p:cNvCxnSpPr>
          <p:nvPr/>
        </p:nvCxnSpPr>
        <p:spPr>
          <a:xfrm>
            <a:off x="2230288" y="2246228"/>
            <a:ext cx="45376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7910567-18E9-4B85-7517-B6C779FEF11B}"/>
              </a:ext>
            </a:extLst>
          </p:cNvPr>
          <p:cNvCxnSpPr>
            <a:cxnSpLocks/>
            <a:stCxn id="21" idx="6"/>
            <a:endCxn id="9" idx="3"/>
          </p:cNvCxnSpPr>
          <p:nvPr/>
        </p:nvCxnSpPr>
        <p:spPr>
          <a:xfrm flipV="1">
            <a:off x="5733808" y="2488695"/>
            <a:ext cx="1134574" cy="7198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9F7F840-6C6D-863A-8E70-1CD639A70D68}"/>
              </a:ext>
            </a:extLst>
          </p:cNvPr>
          <p:cNvCxnSpPr>
            <a:cxnSpLocks/>
            <a:stCxn id="18" idx="6"/>
            <a:endCxn id="21" idx="2"/>
          </p:cNvCxnSpPr>
          <p:nvPr/>
        </p:nvCxnSpPr>
        <p:spPr>
          <a:xfrm>
            <a:off x="3967690" y="3208587"/>
            <a:ext cx="108031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F731B6E-0D0D-50F0-D93F-83FA0593AEF5}"/>
              </a:ext>
            </a:extLst>
          </p:cNvPr>
          <p:cNvCxnSpPr>
            <a:cxnSpLocks/>
            <a:stCxn id="15" idx="5"/>
            <a:endCxn id="18" idx="2"/>
          </p:cNvCxnSpPr>
          <p:nvPr/>
        </p:nvCxnSpPr>
        <p:spPr>
          <a:xfrm>
            <a:off x="2129855" y="2488695"/>
            <a:ext cx="1152035" cy="7198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8BE526C7-66F4-9EEE-18C6-914BFE61E05E}"/>
              </a:ext>
            </a:extLst>
          </p:cNvPr>
          <p:cNvGrpSpPr/>
          <p:nvPr/>
        </p:nvGrpSpPr>
        <p:grpSpPr>
          <a:xfrm>
            <a:off x="4960140" y="2865687"/>
            <a:ext cx="861536" cy="685800"/>
            <a:chOff x="4960766" y="2976900"/>
            <a:chExt cx="861536" cy="6858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557DA78-F2F9-435C-08E7-B1E15FF6C0FB}"/>
                </a:ext>
              </a:extLst>
            </p:cNvPr>
            <p:cNvSpPr/>
            <p:nvPr/>
          </p:nvSpPr>
          <p:spPr>
            <a:xfrm>
              <a:off x="5048634" y="2976900"/>
              <a:ext cx="685800" cy="685800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CE46E21-30D9-41CD-6FB8-F529D6B4CD97}"/>
                </a:ext>
              </a:extLst>
            </p:cNvPr>
            <p:cNvSpPr txBox="1"/>
            <p:nvPr/>
          </p:nvSpPr>
          <p:spPr>
            <a:xfrm>
              <a:off x="4960766" y="3073579"/>
              <a:ext cx="86153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/>
                  <a:cs typeface="Arial"/>
                </a:rPr>
                <a:t>Xi</a:t>
              </a:r>
            </a:p>
            <a:p>
              <a:pPr algn="ctr"/>
              <a:r>
                <a:rPr lang="en-US" sz="1300" dirty="0" err="1">
                  <a:latin typeface="Arial"/>
                  <a:cs typeface="Arial"/>
                </a:rPr>
                <a:t>cnty:US</a:t>
              </a:r>
              <a:endParaRPr lang="en-US" sz="1300" dirty="0">
                <a:latin typeface="Arial"/>
                <a:cs typeface="Arial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37E57-E008-3957-2861-4F03FF1B3AE9}"/>
              </a:ext>
            </a:extLst>
          </p:cNvPr>
          <p:cNvGrpSpPr/>
          <p:nvPr/>
        </p:nvGrpSpPr>
        <p:grpSpPr>
          <a:xfrm>
            <a:off x="3235712" y="2865687"/>
            <a:ext cx="778155" cy="685800"/>
            <a:chOff x="3262641" y="2976900"/>
            <a:chExt cx="778155" cy="6858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37BBF62-D48C-A8A2-5979-4FC1D561213F}"/>
                </a:ext>
              </a:extLst>
            </p:cNvPr>
            <p:cNvSpPr/>
            <p:nvPr/>
          </p:nvSpPr>
          <p:spPr>
            <a:xfrm>
              <a:off x="3308819" y="2976900"/>
              <a:ext cx="685800" cy="685800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315CE34-BED8-87FA-B362-66051307E1F6}"/>
                </a:ext>
              </a:extLst>
            </p:cNvPr>
            <p:cNvSpPr txBox="1"/>
            <p:nvPr/>
          </p:nvSpPr>
          <p:spPr>
            <a:xfrm>
              <a:off x="3262641" y="3037227"/>
              <a:ext cx="77815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/>
                  <a:cs typeface="Arial"/>
                </a:rPr>
                <a:t>Ken</a:t>
              </a:r>
            </a:p>
            <a:p>
              <a:pPr algn="ctr"/>
              <a:r>
                <a:rPr lang="en-US" sz="1300" dirty="0" err="1">
                  <a:latin typeface="Arial"/>
                  <a:cs typeface="Arial"/>
                </a:rPr>
                <a:t>cnty:CA</a:t>
              </a:r>
              <a:endParaRPr lang="en-US" sz="1300" dirty="0">
                <a:latin typeface="Arial"/>
                <a:cs typeface="Arial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D2688AA-D25D-F4F7-79F1-0D5F246C2FD3}"/>
              </a:ext>
            </a:extLst>
          </p:cNvPr>
          <p:cNvGrpSpPr/>
          <p:nvPr/>
        </p:nvGrpSpPr>
        <p:grpSpPr>
          <a:xfrm>
            <a:off x="1473305" y="1903328"/>
            <a:ext cx="804105" cy="685800"/>
            <a:chOff x="1473305" y="2014541"/>
            <a:chExt cx="804105" cy="6858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4500B50-2501-2972-0349-7891259183DC}"/>
                </a:ext>
              </a:extLst>
            </p:cNvPr>
            <p:cNvSpPr/>
            <p:nvPr/>
          </p:nvSpPr>
          <p:spPr>
            <a:xfrm>
              <a:off x="1544488" y="2014541"/>
              <a:ext cx="685800" cy="685800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8AD27AF-B6A1-AEA0-2779-15EB35FE6CF1}"/>
                </a:ext>
              </a:extLst>
            </p:cNvPr>
            <p:cNvSpPr txBox="1"/>
            <p:nvPr/>
          </p:nvSpPr>
          <p:spPr>
            <a:xfrm>
              <a:off x="1473305" y="2111220"/>
              <a:ext cx="80410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/>
                  <a:cs typeface="Arial"/>
                </a:rPr>
                <a:t>Aisha</a:t>
              </a:r>
            </a:p>
            <a:p>
              <a:pPr algn="ctr"/>
              <a:r>
                <a:rPr lang="en-US" sz="1300" dirty="0" err="1">
                  <a:latin typeface="Arial"/>
                  <a:cs typeface="Arial"/>
                </a:rPr>
                <a:t>cnty:CA</a:t>
              </a:r>
              <a:endParaRPr lang="en-US" sz="1300" dirty="0">
                <a:latin typeface="Arial"/>
                <a:cs typeface="Arial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E63AA965-90AE-0C6E-3712-F3EE7A56D0F5}"/>
              </a:ext>
            </a:extLst>
          </p:cNvPr>
          <p:cNvGrpSpPr/>
          <p:nvPr/>
        </p:nvGrpSpPr>
        <p:grpSpPr>
          <a:xfrm>
            <a:off x="364861" y="5118345"/>
            <a:ext cx="2536396" cy="758416"/>
            <a:chOff x="67222" y="5156072"/>
            <a:chExt cx="2536396" cy="758416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D77A779-7E84-6067-53F4-FB656C570325}"/>
                </a:ext>
              </a:extLst>
            </p:cNvPr>
            <p:cNvGrpSpPr/>
            <p:nvPr/>
          </p:nvGrpSpPr>
          <p:grpSpPr>
            <a:xfrm>
              <a:off x="1837640" y="5156072"/>
              <a:ext cx="765978" cy="758416"/>
              <a:chOff x="6718201" y="2014541"/>
              <a:chExt cx="765978" cy="758416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79283254-EDA9-9D9E-E564-D162BA83BE59}"/>
                  </a:ext>
                </a:extLst>
              </p:cNvPr>
              <p:cNvSpPr/>
              <p:nvPr/>
            </p:nvSpPr>
            <p:spPr>
              <a:xfrm>
                <a:off x="6767949" y="2014541"/>
                <a:ext cx="685800" cy="685800"/>
              </a:xfrm>
              <a:prstGeom prst="ellipse">
                <a:avLst/>
              </a:prstGeom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3B7A046-AC5E-9628-69B4-031FD71C9B02}"/>
                  </a:ext>
                </a:extLst>
              </p:cNvPr>
              <p:cNvSpPr txBox="1"/>
              <p:nvPr/>
            </p:nvSpPr>
            <p:spPr>
              <a:xfrm>
                <a:off x="6718201" y="2080460"/>
                <a:ext cx="765978" cy="692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dirty="0">
                    <a:latin typeface="Arial"/>
                    <a:cs typeface="Arial"/>
                  </a:rPr>
                  <a:t>Alice</a:t>
                </a:r>
              </a:p>
              <a:p>
                <a:pPr algn="ctr"/>
                <a:r>
                  <a:rPr lang="en-US" sz="1300" dirty="0" err="1">
                    <a:latin typeface="Arial"/>
                    <a:cs typeface="Arial"/>
                  </a:rPr>
                  <a:t>cnty:US</a:t>
                </a:r>
                <a:endParaRPr lang="en-US" sz="1300" dirty="0">
                  <a:latin typeface="Arial"/>
                  <a:cs typeface="Arial"/>
                </a:endParaRPr>
              </a:p>
              <a:p>
                <a:pPr algn="ctr"/>
                <a:endParaRPr lang="en-US" sz="1300" dirty="0">
                  <a:latin typeface="Arial"/>
                  <a:cs typeface="Arial"/>
                </a:endParaRPr>
              </a:p>
            </p:txBody>
          </p:sp>
        </p:grp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1F16A7A-EF12-D40E-4D0B-7FF6C98F52C6}"/>
                </a:ext>
              </a:extLst>
            </p:cNvPr>
            <p:cNvCxnSpPr>
              <a:stCxn id="28" idx="6"/>
              <a:endCxn id="23" idx="2"/>
            </p:cNvCxnSpPr>
            <p:nvPr/>
          </p:nvCxnSpPr>
          <p:spPr>
            <a:xfrm>
              <a:off x="821829" y="5498972"/>
              <a:ext cx="10655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CA7460C-D2E8-20D8-1562-832AEC45467D}"/>
                </a:ext>
              </a:extLst>
            </p:cNvPr>
            <p:cNvGrpSpPr/>
            <p:nvPr/>
          </p:nvGrpSpPr>
          <p:grpSpPr>
            <a:xfrm>
              <a:off x="67222" y="5156072"/>
              <a:ext cx="798701" cy="685800"/>
              <a:chOff x="4954125" y="2014541"/>
              <a:chExt cx="798701" cy="6858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20238BDF-A0CD-6036-ABE4-AEF58C08F852}"/>
                  </a:ext>
                </a:extLst>
              </p:cNvPr>
              <p:cNvSpPr/>
              <p:nvPr/>
            </p:nvSpPr>
            <p:spPr>
              <a:xfrm>
                <a:off x="5022932" y="2014541"/>
                <a:ext cx="685800" cy="685800"/>
              </a:xfrm>
              <a:prstGeom prst="ellipse">
                <a:avLst/>
              </a:prstGeom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07A2E27-56DA-7D0F-E61F-985FCA6FEF06}"/>
                  </a:ext>
                </a:extLst>
              </p:cNvPr>
              <p:cNvSpPr txBox="1"/>
              <p:nvPr/>
            </p:nvSpPr>
            <p:spPr>
              <a:xfrm>
                <a:off x="4954125" y="2111220"/>
                <a:ext cx="79870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dirty="0">
                    <a:latin typeface="Arial"/>
                    <a:cs typeface="Arial"/>
                  </a:rPr>
                  <a:t>Aisha</a:t>
                </a:r>
              </a:p>
              <a:p>
                <a:pPr algn="ctr"/>
                <a:r>
                  <a:rPr lang="en-US" sz="1300" dirty="0" err="1">
                    <a:latin typeface="Arial"/>
                    <a:cs typeface="Arial"/>
                  </a:rPr>
                  <a:t>cnty:CA</a:t>
                </a:r>
                <a:endParaRPr lang="en-US" sz="1300" dirty="0">
                  <a:latin typeface="Arial"/>
                  <a:cs typeface="Arial"/>
                </a:endParaRPr>
              </a:p>
            </p:txBody>
          </p: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2878D60-68F9-D23F-BDE3-05F62FA9E341}"/>
              </a:ext>
            </a:extLst>
          </p:cNvPr>
          <p:cNvGrpSpPr/>
          <p:nvPr/>
        </p:nvGrpSpPr>
        <p:grpSpPr>
          <a:xfrm>
            <a:off x="4598723" y="5098315"/>
            <a:ext cx="4281007" cy="782480"/>
            <a:chOff x="3899068" y="5094975"/>
            <a:chExt cx="4281007" cy="78248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A6480ED-C468-4031-9897-2BBA1E579DF9}"/>
                </a:ext>
              </a:extLst>
            </p:cNvPr>
            <p:cNvGrpSpPr/>
            <p:nvPr/>
          </p:nvGrpSpPr>
          <p:grpSpPr>
            <a:xfrm>
              <a:off x="7369524" y="5094975"/>
              <a:ext cx="810551" cy="782480"/>
              <a:chOff x="6706169" y="2014541"/>
              <a:chExt cx="810551" cy="782480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D73362EA-3D9C-A7C6-28A9-2ACB7DDE1967}"/>
                  </a:ext>
                </a:extLst>
              </p:cNvPr>
              <p:cNvSpPr/>
              <p:nvPr/>
            </p:nvSpPr>
            <p:spPr>
              <a:xfrm>
                <a:off x="6767949" y="2014541"/>
                <a:ext cx="685800" cy="685800"/>
              </a:xfrm>
              <a:prstGeom prst="ellipse">
                <a:avLst/>
              </a:prstGeom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E1585A-A74F-F089-F18E-D4CE578328CE}"/>
                  </a:ext>
                </a:extLst>
              </p:cNvPr>
              <p:cNvSpPr txBox="1"/>
              <p:nvPr/>
            </p:nvSpPr>
            <p:spPr>
              <a:xfrm>
                <a:off x="6706169" y="2104524"/>
                <a:ext cx="810551" cy="692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dirty="0">
                    <a:latin typeface="Arial"/>
                    <a:cs typeface="Arial"/>
                  </a:rPr>
                  <a:t>Alice</a:t>
                </a:r>
              </a:p>
              <a:p>
                <a:pPr algn="ctr"/>
                <a:r>
                  <a:rPr lang="en-US" sz="1300" dirty="0" err="1">
                    <a:latin typeface="Arial"/>
                    <a:cs typeface="Arial"/>
                  </a:rPr>
                  <a:t>cnty:US</a:t>
                </a:r>
                <a:endParaRPr lang="en-US" sz="1300" dirty="0">
                  <a:latin typeface="Arial"/>
                  <a:cs typeface="Arial"/>
                </a:endParaRPr>
              </a:p>
              <a:p>
                <a:pPr algn="ctr"/>
                <a:endParaRPr lang="en-US" sz="1300" dirty="0">
                  <a:latin typeface="Arial"/>
                  <a:cs typeface="Arial"/>
                </a:endParaRPr>
              </a:p>
            </p:txBody>
          </p:sp>
        </p:grp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2948157-4104-E566-3E16-75E12EC8D29A}"/>
                </a:ext>
              </a:extLst>
            </p:cNvPr>
            <p:cNvCxnSpPr>
              <a:cxnSpLocks/>
              <a:stCxn id="42" idx="6"/>
              <a:endCxn id="33" idx="2"/>
            </p:cNvCxnSpPr>
            <p:nvPr/>
          </p:nvCxnSpPr>
          <p:spPr>
            <a:xfrm>
              <a:off x="6397163" y="5437875"/>
              <a:ext cx="10341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1C2BC87-CC94-3D52-5C60-AF15ED66BF6C}"/>
                </a:ext>
              </a:extLst>
            </p:cNvPr>
            <p:cNvCxnSpPr>
              <a:cxnSpLocks/>
              <a:stCxn id="45" idx="6"/>
              <a:endCxn id="42" idx="2"/>
            </p:cNvCxnSpPr>
            <p:nvPr/>
          </p:nvCxnSpPr>
          <p:spPr>
            <a:xfrm>
              <a:off x="4631045" y="5437875"/>
              <a:ext cx="10803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9D5AF83-21A5-599D-95DB-6C4A8A7D2555}"/>
                </a:ext>
              </a:extLst>
            </p:cNvPr>
            <p:cNvGrpSpPr/>
            <p:nvPr/>
          </p:nvGrpSpPr>
          <p:grpSpPr>
            <a:xfrm>
              <a:off x="5623495" y="5094975"/>
              <a:ext cx="861536" cy="685800"/>
              <a:chOff x="4960766" y="2976900"/>
              <a:chExt cx="861536" cy="68580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A4D70456-0B8F-EEEF-A388-7EE69F1FFA7E}"/>
                  </a:ext>
                </a:extLst>
              </p:cNvPr>
              <p:cNvSpPr/>
              <p:nvPr/>
            </p:nvSpPr>
            <p:spPr>
              <a:xfrm>
                <a:off x="5048634" y="2976900"/>
                <a:ext cx="685800" cy="685800"/>
              </a:xfrm>
              <a:prstGeom prst="ellipse">
                <a:avLst/>
              </a:prstGeom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846E9C3-677F-9757-068D-146BB4CDD97A}"/>
                  </a:ext>
                </a:extLst>
              </p:cNvPr>
              <p:cNvSpPr txBox="1"/>
              <p:nvPr/>
            </p:nvSpPr>
            <p:spPr>
              <a:xfrm>
                <a:off x="4960766" y="3073579"/>
                <a:ext cx="86153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dirty="0">
                    <a:latin typeface="Arial"/>
                    <a:cs typeface="Arial"/>
                  </a:rPr>
                  <a:t>Xi</a:t>
                </a:r>
              </a:p>
              <a:p>
                <a:pPr algn="ctr"/>
                <a:r>
                  <a:rPr lang="en-US" sz="1300" dirty="0" err="1">
                    <a:latin typeface="Arial"/>
                    <a:cs typeface="Arial"/>
                  </a:rPr>
                  <a:t>cnty:US</a:t>
                </a:r>
                <a:endParaRPr lang="en-US" sz="1300" dirty="0">
                  <a:latin typeface="Arial"/>
                  <a:cs typeface="Arial"/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5580386-ED21-F213-AD28-B249D993A656}"/>
                </a:ext>
              </a:extLst>
            </p:cNvPr>
            <p:cNvGrpSpPr/>
            <p:nvPr/>
          </p:nvGrpSpPr>
          <p:grpSpPr>
            <a:xfrm>
              <a:off x="3899068" y="5094975"/>
              <a:ext cx="778155" cy="685800"/>
              <a:chOff x="3262642" y="2976900"/>
              <a:chExt cx="778155" cy="685800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ED2BA5D-AAC5-A1B8-8321-EA28F8FD5CC6}"/>
                  </a:ext>
                </a:extLst>
              </p:cNvPr>
              <p:cNvSpPr/>
              <p:nvPr/>
            </p:nvSpPr>
            <p:spPr>
              <a:xfrm>
                <a:off x="3308819" y="2976900"/>
                <a:ext cx="685800" cy="685800"/>
              </a:xfrm>
              <a:prstGeom prst="ellipse">
                <a:avLst/>
              </a:prstGeom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E49EDE6-5411-D3F6-B154-378E037B830F}"/>
                  </a:ext>
                </a:extLst>
              </p:cNvPr>
              <p:cNvSpPr txBox="1"/>
              <p:nvPr/>
            </p:nvSpPr>
            <p:spPr>
              <a:xfrm>
                <a:off x="3262642" y="3073579"/>
                <a:ext cx="77815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dirty="0">
                    <a:latin typeface="Arial"/>
                    <a:cs typeface="Arial"/>
                  </a:rPr>
                  <a:t>Ken</a:t>
                </a:r>
              </a:p>
              <a:p>
                <a:pPr algn="ctr"/>
                <a:r>
                  <a:rPr lang="en-US" sz="1300" dirty="0" err="1">
                    <a:latin typeface="Arial"/>
                    <a:cs typeface="Arial"/>
                  </a:rPr>
                  <a:t>cnty:CA</a:t>
                </a:r>
                <a:endParaRPr lang="en-US" sz="1300" dirty="0">
                  <a:latin typeface="Arial"/>
                  <a:cs typeface="Arial"/>
                </a:endParaRPr>
              </a:p>
            </p:txBody>
          </p:sp>
        </p:grp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1F9D2434-B4A5-78F3-168D-A74D32EBC9F5}"/>
              </a:ext>
            </a:extLst>
          </p:cNvPr>
          <p:cNvSpPr txBox="1"/>
          <p:nvPr/>
        </p:nvSpPr>
        <p:spPr>
          <a:xfrm>
            <a:off x="3612467" y="1898987"/>
            <a:ext cx="13622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>
                <a:latin typeface="Arial"/>
                <a:cs typeface="Arial"/>
              </a:rPr>
              <a:t>eTransfer</a:t>
            </a:r>
            <a:endParaRPr lang="en-US" sz="1300" dirty="0">
              <a:latin typeface="Arial"/>
              <a:cs typeface="Arial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6D12788-5E9A-6BB6-CE17-E5C53F568651}"/>
              </a:ext>
            </a:extLst>
          </p:cNvPr>
          <p:cNvSpPr txBox="1"/>
          <p:nvPr/>
        </p:nvSpPr>
        <p:spPr>
          <a:xfrm rot="19795845">
            <a:off x="5622893" y="2571057"/>
            <a:ext cx="111260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>
                <a:latin typeface="Arial"/>
                <a:cs typeface="Arial"/>
              </a:rPr>
              <a:t>eTransfer</a:t>
            </a:r>
            <a:endParaRPr lang="en-US" sz="1300" dirty="0">
              <a:latin typeface="Arial"/>
              <a:cs typeface="Arial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919C610-825C-77AB-3AAD-47FF634CF3BE}"/>
              </a:ext>
            </a:extLst>
          </p:cNvPr>
          <p:cNvSpPr txBox="1"/>
          <p:nvPr/>
        </p:nvSpPr>
        <p:spPr>
          <a:xfrm rot="1912082">
            <a:off x="2187748" y="2557043"/>
            <a:ext cx="1080318" cy="300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>
                <a:latin typeface="Arial"/>
                <a:cs typeface="Arial"/>
              </a:rPr>
              <a:t>eTransfer</a:t>
            </a:r>
            <a:endParaRPr lang="en-US" sz="1300" dirty="0">
              <a:latin typeface="Arial"/>
              <a:cs typeface="Arial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264FC5C-9C94-1728-B826-9F242E3DB8B9}"/>
              </a:ext>
            </a:extLst>
          </p:cNvPr>
          <p:cNvSpPr txBox="1"/>
          <p:nvPr/>
        </p:nvSpPr>
        <p:spPr>
          <a:xfrm>
            <a:off x="3907482" y="2911971"/>
            <a:ext cx="1080318" cy="300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>
                <a:latin typeface="Arial"/>
                <a:cs typeface="Arial"/>
              </a:rPr>
              <a:t>eTransfer</a:t>
            </a:r>
            <a:endParaRPr lang="en-US" sz="1300" dirty="0">
              <a:latin typeface="Arial"/>
              <a:cs typeface="Arial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A7FF6E6-BB90-B3FA-CDE1-0B8E1F43898C}"/>
              </a:ext>
            </a:extLst>
          </p:cNvPr>
          <p:cNvGrpSpPr/>
          <p:nvPr/>
        </p:nvGrpSpPr>
        <p:grpSpPr>
          <a:xfrm>
            <a:off x="1574793" y="5981302"/>
            <a:ext cx="6028295" cy="700496"/>
            <a:chOff x="1574793" y="5981302"/>
            <a:chExt cx="6028295" cy="700496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B253E7E5-4EE3-233E-F889-2BECF8A5559D}"/>
                </a:ext>
              </a:extLst>
            </p:cNvPr>
            <p:cNvGrpSpPr/>
            <p:nvPr/>
          </p:nvGrpSpPr>
          <p:grpSpPr>
            <a:xfrm>
              <a:off x="1574793" y="5995998"/>
              <a:ext cx="6028295" cy="685800"/>
              <a:chOff x="1102193" y="5860071"/>
              <a:chExt cx="6028295" cy="685800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D0CEC17F-E6CA-C02C-00E1-3277121A4EF7}"/>
                  </a:ext>
                </a:extLst>
              </p:cNvPr>
              <p:cNvGrpSpPr/>
              <p:nvPr/>
            </p:nvGrpSpPr>
            <p:grpSpPr>
              <a:xfrm>
                <a:off x="6335052" y="5860071"/>
                <a:ext cx="795436" cy="685800"/>
                <a:chOff x="6705838" y="2014541"/>
                <a:chExt cx="795436" cy="685800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5760AB7A-622D-4AA0-A5AA-831CB6A769CA}"/>
                    </a:ext>
                  </a:extLst>
                </p:cNvPr>
                <p:cNvSpPr/>
                <p:nvPr/>
              </p:nvSpPr>
              <p:spPr>
                <a:xfrm>
                  <a:off x="6767949" y="2014541"/>
                  <a:ext cx="685800" cy="685800"/>
                </a:xfrm>
                <a:prstGeom prst="ellipse">
                  <a:avLst/>
                </a:prstGeom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3956167-4988-9277-DBEF-BC6C14A72E30}"/>
                    </a:ext>
                  </a:extLst>
                </p:cNvPr>
                <p:cNvSpPr txBox="1"/>
                <p:nvPr/>
              </p:nvSpPr>
              <p:spPr>
                <a:xfrm>
                  <a:off x="6705838" y="2079107"/>
                  <a:ext cx="795436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00" dirty="0">
                      <a:latin typeface="Arial"/>
                      <a:cs typeface="Arial"/>
                    </a:rPr>
                    <a:t>Alice</a:t>
                  </a:r>
                </a:p>
                <a:p>
                  <a:pPr algn="ctr"/>
                  <a:r>
                    <a:rPr lang="en-US" sz="1300" dirty="0" err="1">
                      <a:latin typeface="Arial"/>
                      <a:cs typeface="Arial"/>
                    </a:rPr>
                    <a:t>cnty:US</a:t>
                  </a:r>
                  <a:endParaRPr lang="en-US" sz="1300" dirty="0">
                    <a:latin typeface="Arial"/>
                    <a:cs typeface="Arial"/>
                  </a:endParaRPr>
                </a:p>
              </p:txBody>
            </p:sp>
          </p:grp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E9A77CA8-5DFC-88D6-86DC-A9D2A5C8AAD1}"/>
                  </a:ext>
                </a:extLst>
              </p:cNvPr>
              <p:cNvCxnSpPr>
                <a:cxnSpLocks/>
                <a:stCxn id="81" idx="6"/>
                <a:endCxn id="55" idx="2"/>
              </p:cNvCxnSpPr>
              <p:nvPr/>
            </p:nvCxnSpPr>
            <p:spPr>
              <a:xfrm>
                <a:off x="5363022" y="6202971"/>
                <a:ext cx="103414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547574DC-69C5-3C3A-88DD-E7FE90A45BC4}"/>
                  </a:ext>
                </a:extLst>
              </p:cNvPr>
              <p:cNvCxnSpPr>
                <a:cxnSpLocks/>
                <a:stCxn id="84" idx="6"/>
                <a:endCxn id="81" idx="2"/>
              </p:cNvCxnSpPr>
              <p:nvPr/>
            </p:nvCxnSpPr>
            <p:spPr>
              <a:xfrm>
                <a:off x="3596904" y="6202971"/>
                <a:ext cx="108031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43355555-826C-8E9B-0542-7044D4F3A23A}"/>
                  </a:ext>
                </a:extLst>
              </p:cNvPr>
              <p:cNvCxnSpPr>
                <a:cxnSpLocks/>
                <a:stCxn id="87" idx="6"/>
                <a:endCxn id="84" idx="2"/>
              </p:cNvCxnSpPr>
              <p:nvPr/>
            </p:nvCxnSpPr>
            <p:spPr>
              <a:xfrm>
                <a:off x="1859502" y="6202971"/>
                <a:ext cx="105160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13A09DCE-54CC-858E-5183-CEC8158309F9}"/>
                  </a:ext>
                </a:extLst>
              </p:cNvPr>
              <p:cNvGrpSpPr/>
              <p:nvPr/>
            </p:nvGrpSpPr>
            <p:grpSpPr>
              <a:xfrm>
                <a:off x="4589354" y="5860071"/>
                <a:ext cx="861536" cy="685800"/>
                <a:chOff x="4960766" y="2976900"/>
                <a:chExt cx="861536" cy="685800"/>
              </a:xfrm>
            </p:grpSpPr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7FB371C0-8620-C270-F2BA-FD3E7D25E3B7}"/>
                    </a:ext>
                  </a:extLst>
                </p:cNvPr>
                <p:cNvSpPr/>
                <p:nvPr/>
              </p:nvSpPr>
              <p:spPr>
                <a:xfrm>
                  <a:off x="5048634" y="2976900"/>
                  <a:ext cx="685800" cy="685800"/>
                </a:xfrm>
                <a:prstGeom prst="ellipse">
                  <a:avLst/>
                </a:prstGeom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A8BCDC62-4EBF-9344-7445-5510067A9DF1}"/>
                    </a:ext>
                  </a:extLst>
                </p:cNvPr>
                <p:cNvSpPr txBox="1"/>
                <p:nvPr/>
              </p:nvSpPr>
              <p:spPr>
                <a:xfrm>
                  <a:off x="4960766" y="3073579"/>
                  <a:ext cx="861536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00" dirty="0">
                      <a:latin typeface="Arial"/>
                      <a:cs typeface="Arial"/>
                    </a:rPr>
                    <a:t>Xi</a:t>
                  </a:r>
                </a:p>
                <a:p>
                  <a:pPr algn="ctr"/>
                  <a:r>
                    <a:rPr lang="en-US" sz="1300" dirty="0" err="1">
                      <a:latin typeface="Arial"/>
                      <a:cs typeface="Arial"/>
                    </a:rPr>
                    <a:t>cnty:US</a:t>
                  </a:r>
                  <a:endParaRPr lang="en-US" sz="1300" dirty="0">
                    <a:latin typeface="Arial"/>
                    <a:cs typeface="Arial"/>
                  </a:endParaRPr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006A0B45-3F48-7235-99F9-E0D6F3FFFD71}"/>
                  </a:ext>
                </a:extLst>
              </p:cNvPr>
              <p:cNvGrpSpPr/>
              <p:nvPr/>
            </p:nvGrpSpPr>
            <p:grpSpPr>
              <a:xfrm>
                <a:off x="2879423" y="5860071"/>
                <a:ext cx="778155" cy="685800"/>
                <a:chOff x="3277138" y="2976900"/>
                <a:chExt cx="778155" cy="685800"/>
              </a:xfrm>
            </p:grpSpPr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51E9D6E7-9B09-3884-4FEC-213F06A426E2}"/>
                    </a:ext>
                  </a:extLst>
                </p:cNvPr>
                <p:cNvSpPr/>
                <p:nvPr/>
              </p:nvSpPr>
              <p:spPr>
                <a:xfrm>
                  <a:off x="3308819" y="2976900"/>
                  <a:ext cx="685800" cy="685800"/>
                </a:xfrm>
                <a:prstGeom prst="ellipse">
                  <a:avLst/>
                </a:prstGeom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15F638AB-1EDC-1ADB-2852-398B6F76AB21}"/>
                    </a:ext>
                  </a:extLst>
                </p:cNvPr>
                <p:cNvSpPr txBox="1"/>
                <p:nvPr/>
              </p:nvSpPr>
              <p:spPr>
                <a:xfrm>
                  <a:off x="3277138" y="3061755"/>
                  <a:ext cx="778155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00" dirty="0">
                      <a:latin typeface="Arial"/>
                      <a:cs typeface="Arial"/>
                    </a:rPr>
                    <a:t>Ken</a:t>
                  </a:r>
                </a:p>
                <a:p>
                  <a:pPr algn="ctr"/>
                  <a:r>
                    <a:rPr lang="en-US" sz="1300" dirty="0" err="1">
                      <a:latin typeface="Arial"/>
                      <a:cs typeface="Arial"/>
                    </a:rPr>
                    <a:t>cnty:CA</a:t>
                  </a:r>
                  <a:endParaRPr lang="en-US" sz="1300" dirty="0">
                    <a:latin typeface="Arial"/>
                    <a:cs typeface="Arial"/>
                  </a:endParaRPr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F5C7C985-4230-82CF-B1B3-07B0CAB50230}"/>
                  </a:ext>
                </a:extLst>
              </p:cNvPr>
              <p:cNvGrpSpPr/>
              <p:nvPr/>
            </p:nvGrpSpPr>
            <p:grpSpPr>
              <a:xfrm>
                <a:off x="1102193" y="5860071"/>
                <a:ext cx="804105" cy="685800"/>
                <a:chOff x="1472979" y="2014541"/>
                <a:chExt cx="804105" cy="685800"/>
              </a:xfrm>
            </p:grpSpPr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BC8E4E95-11A2-C15C-36AE-29B18C34B1AB}"/>
                    </a:ext>
                  </a:extLst>
                </p:cNvPr>
                <p:cNvSpPr/>
                <p:nvPr/>
              </p:nvSpPr>
              <p:spPr>
                <a:xfrm>
                  <a:off x="1544488" y="2014541"/>
                  <a:ext cx="685800" cy="685800"/>
                </a:xfrm>
                <a:prstGeom prst="ellipse">
                  <a:avLst/>
                </a:prstGeom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391E3BE5-0A3C-ACB5-E254-5846F12861FA}"/>
                    </a:ext>
                  </a:extLst>
                </p:cNvPr>
                <p:cNvSpPr txBox="1"/>
                <p:nvPr/>
              </p:nvSpPr>
              <p:spPr>
                <a:xfrm>
                  <a:off x="1472979" y="2099396"/>
                  <a:ext cx="804105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00" dirty="0">
                      <a:latin typeface="Arial"/>
                      <a:cs typeface="Arial"/>
                    </a:rPr>
                    <a:t>Aisha</a:t>
                  </a:r>
                </a:p>
                <a:p>
                  <a:pPr algn="ctr"/>
                  <a:r>
                    <a:rPr lang="en-US" sz="1300" dirty="0" err="1">
                      <a:latin typeface="Arial"/>
                      <a:cs typeface="Arial"/>
                    </a:rPr>
                    <a:t>cnty:CA</a:t>
                  </a:r>
                  <a:endParaRPr lang="en-US" sz="1300" dirty="0">
                    <a:latin typeface="Arial"/>
                    <a:cs typeface="Arial"/>
                  </a:endParaRPr>
                </a:p>
              </p:txBody>
            </p:sp>
          </p:grp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EE24EA18-3785-AB7C-BE47-22A040E6779A}"/>
                </a:ext>
              </a:extLst>
            </p:cNvPr>
            <p:cNvSpPr txBox="1"/>
            <p:nvPr/>
          </p:nvSpPr>
          <p:spPr>
            <a:xfrm>
              <a:off x="3890893" y="6023125"/>
              <a:ext cx="136221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err="1">
                  <a:latin typeface="Arial"/>
                  <a:cs typeface="Arial"/>
                </a:rPr>
                <a:t>eTransfer</a:t>
              </a:r>
              <a:endParaRPr lang="en-US" sz="1300" dirty="0">
                <a:latin typeface="Arial"/>
                <a:cs typeface="Arial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1DB88B5-49C4-AC60-C997-BFE820078D97}"/>
                </a:ext>
              </a:extLst>
            </p:cNvPr>
            <p:cNvSpPr txBox="1"/>
            <p:nvPr/>
          </p:nvSpPr>
          <p:spPr>
            <a:xfrm>
              <a:off x="5663362" y="6004582"/>
              <a:ext cx="136221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err="1">
                  <a:latin typeface="Arial"/>
                  <a:cs typeface="Arial"/>
                </a:rPr>
                <a:t>eTransfer</a:t>
              </a:r>
              <a:endParaRPr lang="en-US" sz="1300" dirty="0">
                <a:latin typeface="Arial"/>
                <a:cs typeface="Arial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B01D52F9-2580-9BCA-5FEC-8DD9038AC56D}"/>
                </a:ext>
              </a:extLst>
            </p:cNvPr>
            <p:cNvSpPr txBox="1"/>
            <p:nvPr/>
          </p:nvSpPr>
          <p:spPr>
            <a:xfrm>
              <a:off x="2087501" y="5981302"/>
              <a:ext cx="136221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err="1">
                  <a:latin typeface="Arial"/>
                  <a:cs typeface="Arial"/>
                </a:rPr>
                <a:t>eTransfer</a:t>
              </a:r>
              <a:endParaRPr lang="en-US" sz="1300" dirty="0">
                <a:latin typeface="Arial"/>
                <a:cs typeface="Arial"/>
              </a:endParaRP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8914463D-6C51-DECD-14DA-70E04CF029DF}"/>
              </a:ext>
            </a:extLst>
          </p:cNvPr>
          <p:cNvSpPr txBox="1"/>
          <p:nvPr/>
        </p:nvSpPr>
        <p:spPr>
          <a:xfrm>
            <a:off x="966163" y="5134325"/>
            <a:ext cx="13622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>
                <a:latin typeface="Arial"/>
                <a:cs typeface="Arial"/>
              </a:rPr>
              <a:t>eTransfer</a:t>
            </a:r>
            <a:endParaRPr lang="en-US" sz="1300" dirty="0">
              <a:latin typeface="Arial"/>
              <a:cs typeface="Arial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16145C3-54B8-8F79-0E35-14004497157D}"/>
              </a:ext>
            </a:extLst>
          </p:cNvPr>
          <p:cNvSpPr txBox="1"/>
          <p:nvPr/>
        </p:nvSpPr>
        <p:spPr>
          <a:xfrm>
            <a:off x="5130037" y="5114051"/>
            <a:ext cx="13622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>
                <a:latin typeface="Arial"/>
                <a:cs typeface="Arial"/>
              </a:rPr>
              <a:t>eTransfer</a:t>
            </a:r>
            <a:endParaRPr lang="en-US" sz="1300" dirty="0">
              <a:latin typeface="Arial"/>
              <a:cs typeface="Arial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E743FD0-43AD-4CA0-FA1F-10765124F38E}"/>
              </a:ext>
            </a:extLst>
          </p:cNvPr>
          <p:cNvSpPr txBox="1"/>
          <p:nvPr/>
        </p:nvSpPr>
        <p:spPr>
          <a:xfrm>
            <a:off x="6915940" y="5092857"/>
            <a:ext cx="13622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>
                <a:latin typeface="Arial"/>
                <a:cs typeface="Arial"/>
              </a:rPr>
              <a:t>eTransfer</a:t>
            </a:r>
            <a:endParaRPr lang="en-US" sz="1300" dirty="0">
              <a:latin typeface="Arial"/>
              <a:cs typeface="Arial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F4DF60-21BE-854F-4DE0-56D4D80C4E2C}"/>
              </a:ext>
            </a:extLst>
          </p:cNvPr>
          <p:cNvCxnSpPr/>
          <p:nvPr/>
        </p:nvCxnSpPr>
        <p:spPr>
          <a:xfrm>
            <a:off x="-6509" y="705597"/>
            <a:ext cx="9144000" cy="0"/>
          </a:xfrm>
          <a:prstGeom prst="line">
            <a:avLst/>
          </a:prstGeom>
          <a:ln w="57150" cmpd="thickThin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30895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0" grpId="0"/>
      <p:bldP spid="101" grpId="0"/>
      <p:bldP spid="102" grpId="0"/>
      <p:bldP spid="103" grpId="0"/>
      <p:bldP spid="109" grpId="0"/>
      <p:bldP spid="110" grpId="0"/>
      <p:bldP spid="1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E791D7-4F89-71F9-BA06-3FE9CAF01602}"/>
              </a:ext>
            </a:extLst>
          </p:cNvPr>
          <p:cNvSpPr txBox="1"/>
          <p:nvPr/>
        </p:nvSpPr>
        <p:spPr>
          <a:xfrm>
            <a:off x="19126" y="25400"/>
            <a:ext cx="9089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457200"/>
            <a:r>
              <a:rPr lang="en-US" sz="3200" kern="0" dirty="0">
                <a:solidFill>
                  <a:srgbClr val="000000"/>
                </a:solidFill>
                <a:latin typeface="Arial"/>
                <a:cs typeface="Arial"/>
              </a:rPr>
              <a:t>1. Recursive querying &amp; notion of path</a:t>
            </a:r>
            <a:endParaRPr lang="en-US" sz="32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18BCFD-2A9A-B42E-9DB3-B8AF6F04E01F}"/>
              </a:ext>
            </a:extLst>
          </p:cNvPr>
          <p:cNvSpPr txBox="1"/>
          <p:nvPr/>
        </p:nvSpPr>
        <p:spPr>
          <a:xfrm>
            <a:off x="818814" y="933654"/>
            <a:ext cx="73927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“Give me all </a:t>
            </a:r>
            <a:r>
              <a:rPr lang="en-US" sz="22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shortest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 flows of </a:t>
            </a:r>
            <a:r>
              <a:rPr lang="en-US" sz="2200" i="1" dirty="0" err="1">
                <a:latin typeface="Arial" panose="020B0604020202020204" pitchFamily="34" charset="0"/>
                <a:cs typeface="Arial" panose="020B0604020202020204" pitchFamily="34" charset="0"/>
              </a:rPr>
              <a:t>eTransfer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 money into Alice’s account from Canada.”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3E961-8EC9-B5A4-5AC1-D7B800F32F0C}"/>
              </a:ext>
            </a:extLst>
          </p:cNvPr>
          <p:cNvSpPr txBox="1"/>
          <p:nvPr/>
        </p:nvSpPr>
        <p:spPr>
          <a:xfrm>
            <a:off x="762471" y="1811760"/>
            <a:ext cx="7619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p =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b:Account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)-[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t:</a:t>
            </a:r>
            <a:r>
              <a:rPr lang="en-US" sz="20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eTransfer</a:t>
            </a:r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SHORTEST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r>
              <a:rPr lang="en-US" sz="2000" dirty="0">
                <a:latin typeface="Times" pitchFamily="2" charset="0"/>
                <a:cs typeface="Arial" panose="020B0604020202020204" pitchFamily="34" charset="0"/>
              </a:rPr>
              <a:t>-&gt;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a:Account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b.location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=Canada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a.owner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=Alice</a:t>
            </a:r>
          </a:p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nodes(p)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45F0AD-D3CB-BF9E-7382-5EC6FC24B76A}"/>
              </a:ext>
            </a:extLst>
          </p:cNvPr>
          <p:cNvSpPr txBox="1"/>
          <p:nvPr/>
        </p:nvSpPr>
        <p:spPr>
          <a:xfrm>
            <a:off x="-9814" y="2827423"/>
            <a:ext cx="91183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Recursive queries are objectively harder to formulate in SQL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Part of simplified query to find all the sources b (not paths)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CE9AAB5-2C5C-D6D8-2B33-C45276D91E4A}"/>
              </a:ext>
            </a:extLst>
          </p:cNvPr>
          <p:cNvCxnSpPr/>
          <p:nvPr/>
        </p:nvCxnSpPr>
        <p:spPr>
          <a:xfrm>
            <a:off x="-6509" y="705597"/>
            <a:ext cx="9144000" cy="0"/>
          </a:xfrm>
          <a:prstGeom prst="line">
            <a:avLst/>
          </a:prstGeom>
          <a:ln w="57150" cmpd="thickThin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6D207E5-AD1F-4694-2C5F-7690D9E91464}"/>
              </a:ext>
            </a:extLst>
          </p:cNvPr>
          <p:cNvSpPr txBox="1"/>
          <p:nvPr/>
        </p:nvSpPr>
        <p:spPr>
          <a:xfrm>
            <a:off x="44053" y="3596864"/>
            <a:ext cx="9055891" cy="3069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6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WITH RECURSIVE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AllFlows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(from, country) AS (</a:t>
            </a:r>
          </a:p>
          <a:p>
            <a:pPr lvl="2">
              <a:lnSpc>
                <a:spcPts val="256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SELECT DISTINCT from, country</a:t>
            </a:r>
          </a:p>
          <a:p>
            <a:pPr lvl="2">
              <a:lnSpc>
                <a:spcPts val="256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eTransfer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Account</a:t>
            </a:r>
          </a:p>
          <a:p>
            <a:pPr lvl="2">
              <a:lnSpc>
                <a:spcPts val="256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Account.ID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eTransfer.to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Account.owner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=Alice</a:t>
            </a:r>
          </a:p>
          <a:p>
            <a:pPr lvl="2">
              <a:lnSpc>
                <a:spcPts val="256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	UNION</a:t>
            </a:r>
          </a:p>
          <a:p>
            <a:pPr lvl="2">
              <a:lnSpc>
                <a:spcPts val="256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SELECT DISTINCT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eTransfer.from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>
              <a:lnSpc>
                <a:spcPts val="256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AllFlows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eTransfer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>
              <a:lnSpc>
                <a:spcPts val="256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AllFlows.from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eTransfer.to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As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FinalFlows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ts val="256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// One final query to select data from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FinalFlows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5089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E791D7-4F89-71F9-BA06-3FE9CAF01602}"/>
              </a:ext>
            </a:extLst>
          </p:cNvPr>
          <p:cNvSpPr txBox="1"/>
          <p:nvPr/>
        </p:nvSpPr>
        <p:spPr>
          <a:xfrm>
            <a:off x="19126" y="25400"/>
            <a:ext cx="9089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457200"/>
            <a:r>
              <a:rPr lang="en-US" sz="3200" kern="0" dirty="0">
                <a:solidFill>
                  <a:srgbClr val="000000"/>
                </a:solidFill>
                <a:latin typeface="Arial"/>
                <a:cs typeface="Arial"/>
              </a:rPr>
              <a:t>2. Flexible join sequences</a:t>
            </a:r>
            <a:endParaRPr lang="en-US" sz="32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3E961-8EC9-B5A4-5AC1-D7B800F32F0C}"/>
              </a:ext>
            </a:extLst>
          </p:cNvPr>
          <p:cNvSpPr txBox="1"/>
          <p:nvPr/>
        </p:nvSpPr>
        <p:spPr>
          <a:xfrm>
            <a:off x="1594612" y="4182497"/>
            <a:ext cx="59547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p =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b:Account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)-[t:</a:t>
            </a:r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r>
              <a:rPr lang="en-US" sz="2000" dirty="0">
                <a:latin typeface="Times" pitchFamily="2" charset="0"/>
                <a:cs typeface="Arial" panose="020B0604020202020204" pitchFamily="34" charset="0"/>
              </a:rPr>
              <a:t>-&gt;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a:Account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b.location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=Canada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a.owner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=Alice</a:t>
            </a:r>
          </a:p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5E279E-4737-6F2F-08E5-26728B6B3663}"/>
              </a:ext>
            </a:extLst>
          </p:cNvPr>
          <p:cNvSpPr txBox="1"/>
          <p:nvPr/>
        </p:nvSpPr>
        <p:spPr>
          <a:xfrm>
            <a:off x="547770" y="933654"/>
            <a:ext cx="80484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“Give me all flows of money into Alice’s account from Canada.”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A11FE24-ADA9-3559-C32A-54E023ECEBE3}"/>
              </a:ext>
            </a:extLst>
          </p:cNvPr>
          <p:cNvGrpSpPr/>
          <p:nvPr/>
        </p:nvGrpSpPr>
        <p:grpSpPr>
          <a:xfrm>
            <a:off x="2462982" y="1721154"/>
            <a:ext cx="4218036" cy="685800"/>
            <a:chOff x="2263296" y="3116821"/>
            <a:chExt cx="4218036" cy="68580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4328315-A2AB-819A-3F5F-F794BFDF6829}"/>
                </a:ext>
              </a:extLst>
            </p:cNvPr>
            <p:cNvGrpSpPr/>
            <p:nvPr/>
          </p:nvGrpSpPr>
          <p:grpSpPr>
            <a:xfrm>
              <a:off x="2263296" y="3116821"/>
              <a:ext cx="4218036" cy="685800"/>
              <a:chOff x="3899068" y="5094975"/>
              <a:chExt cx="4218036" cy="68580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3C34CF63-6EA8-C99F-4158-9F3EA9A34D9C}"/>
                  </a:ext>
                </a:extLst>
              </p:cNvPr>
              <p:cNvGrpSpPr/>
              <p:nvPr/>
            </p:nvGrpSpPr>
            <p:grpSpPr>
              <a:xfrm>
                <a:off x="7431304" y="5094975"/>
                <a:ext cx="685800" cy="685800"/>
                <a:chOff x="6767949" y="2014541"/>
                <a:chExt cx="685800" cy="685800"/>
              </a:xfrm>
            </p:grpSpPr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792ED11-41DA-CF2A-779B-673CA4897EFD}"/>
                    </a:ext>
                  </a:extLst>
                </p:cNvPr>
                <p:cNvSpPr/>
                <p:nvPr/>
              </p:nvSpPr>
              <p:spPr>
                <a:xfrm>
                  <a:off x="6767949" y="2014541"/>
                  <a:ext cx="685800" cy="685800"/>
                </a:xfrm>
                <a:prstGeom prst="ellipse">
                  <a:avLst/>
                </a:prstGeom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FCDE110-FC5E-05E6-0983-BD82D06807E6}"/>
                    </a:ext>
                  </a:extLst>
                </p:cNvPr>
                <p:cNvSpPr txBox="1"/>
                <p:nvPr/>
              </p:nvSpPr>
              <p:spPr>
                <a:xfrm>
                  <a:off x="6790393" y="2176716"/>
                  <a:ext cx="640911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00" dirty="0">
                      <a:latin typeface="Arial"/>
                      <a:cs typeface="Arial"/>
                    </a:rPr>
                    <a:t>Alice</a:t>
                  </a:r>
                </a:p>
              </p:txBody>
            </p:sp>
          </p:grp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7D031327-2419-4017-A0E6-96AD35446C72}"/>
                  </a:ext>
                </a:extLst>
              </p:cNvPr>
              <p:cNvCxnSpPr>
                <a:cxnSpLocks/>
                <a:stCxn id="25" idx="6"/>
                <a:endCxn id="27" idx="2"/>
              </p:cNvCxnSpPr>
              <p:nvPr/>
            </p:nvCxnSpPr>
            <p:spPr>
              <a:xfrm>
                <a:off x="6397163" y="5437875"/>
                <a:ext cx="1034141" cy="0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230EAB02-7A8B-B1D5-B2B5-0DC829D686A5}"/>
                  </a:ext>
                </a:extLst>
              </p:cNvPr>
              <p:cNvCxnSpPr>
                <a:cxnSpLocks/>
                <a:stCxn id="23" idx="6"/>
                <a:endCxn id="25" idx="2"/>
              </p:cNvCxnSpPr>
              <p:nvPr/>
            </p:nvCxnSpPr>
            <p:spPr>
              <a:xfrm>
                <a:off x="4631045" y="5437875"/>
                <a:ext cx="108031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B3AE94F-7A17-C9B4-B466-BCAAE417D68E}"/>
                  </a:ext>
                </a:extLst>
              </p:cNvPr>
              <p:cNvGrpSpPr/>
              <p:nvPr/>
            </p:nvGrpSpPr>
            <p:grpSpPr>
              <a:xfrm>
                <a:off x="5623495" y="5094975"/>
                <a:ext cx="861536" cy="685800"/>
                <a:chOff x="4960766" y="2976900"/>
                <a:chExt cx="861536" cy="685800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DDF3A148-BB61-7B5F-A8ED-1F07E9306286}"/>
                    </a:ext>
                  </a:extLst>
                </p:cNvPr>
                <p:cNvSpPr/>
                <p:nvPr/>
              </p:nvSpPr>
              <p:spPr>
                <a:xfrm>
                  <a:off x="5048634" y="2976900"/>
                  <a:ext cx="685800" cy="685800"/>
                </a:xfrm>
                <a:prstGeom prst="ellipse">
                  <a:avLst/>
                </a:prstGeom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DE1043-7DF2-DDDA-A68F-47B4D3AD2A04}"/>
                    </a:ext>
                  </a:extLst>
                </p:cNvPr>
                <p:cNvSpPr txBox="1"/>
                <p:nvPr/>
              </p:nvSpPr>
              <p:spPr>
                <a:xfrm>
                  <a:off x="4960766" y="3073579"/>
                  <a:ext cx="861536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00" dirty="0">
                      <a:latin typeface="Arial"/>
                      <a:cs typeface="Arial"/>
                    </a:rPr>
                    <a:t>Xi</a:t>
                  </a:r>
                </a:p>
                <a:p>
                  <a:pPr algn="ctr"/>
                  <a:r>
                    <a:rPr lang="en-US" sz="1300" dirty="0" err="1">
                      <a:latin typeface="Arial"/>
                      <a:cs typeface="Arial"/>
                    </a:rPr>
                    <a:t>cnty:US</a:t>
                  </a:r>
                  <a:endParaRPr lang="en-US" sz="1300" dirty="0">
                    <a:latin typeface="Arial"/>
                    <a:cs typeface="Arial"/>
                  </a:endParaRP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4B8D961-99C8-F864-3CE6-560A952E1A25}"/>
                  </a:ext>
                </a:extLst>
              </p:cNvPr>
              <p:cNvGrpSpPr/>
              <p:nvPr/>
            </p:nvGrpSpPr>
            <p:grpSpPr>
              <a:xfrm>
                <a:off x="3899068" y="5094975"/>
                <a:ext cx="778155" cy="685800"/>
                <a:chOff x="3262642" y="2976900"/>
                <a:chExt cx="778155" cy="685800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E4B5F259-C13E-B7D1-1F53-09D104855563}"/>
                    </a:ext>
                  </a:extLst>
                </p:cNvPr>
                <p:cNvSpPr/>
                <p:nvPr/>
              </p:nvSpPr>
              <p:spPr>
                <a:xfrm>
                  <a:off x="3308819" y="2976900"/>
                  <a:ext cx="685800" cy="685800"/>
                </a:xfrm>
                <a:prstGeom prst="ellipse">
                  <a:avLst/>
                </a:prstGeom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E02DB79-660C-CEDC-62E7-9D6B59B0658B}"/>
                    </a:ext>
                  </a:extLst>
                </p:cNvPr>
                <p:cNvSpPr txBox="1"/>
                <p:nvPr/>
              </p:nvSpPr>
              <p:spPr>
                <a:xfrm>
                  <a:off x="3262642" y="3073579"/>
                  <a:ext cx="778155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00" dirty="0">
                      <a:latin typeface="Arial"/>
                      <a:cs typeface="Arial"/>
                    </a:rPr>
                    <a:t>Bob</a:t>
                  </a:r>
                </a:p>
                <a:p>
                  <a:pPr algn="ctr"/>
                  <a:r>
                    <a:rPr lang="en-US" sz="1300" dirty="0" err="1">
                      <a:latin typeface="Arial"/>
                      <a:cs typeface="Arial"/>
                    </a:rPr>
                    <a:t>cnty:CA</a:t>
                  </a:r>
                  <a:endParaRPr lang="en-US" sz="1300" dirty="0">
                    <a:latin typeface="Arial"/>
                    <a:cs typeface="Arial"/>
                  </a:endParaRPr>
                </a:p>
              </p:txBody>
            </p: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9357F17-C974-A0FC-F22B-DBF28B7E2B31}"/>
                </a:ext>
              </a:extLst>
            </p:cNvPr>
            <p:cNvSpPr txBox="1"/>
            <p:nvPr/>
          </p:nvSpPr>
          <p:spPr>
            <a:xfrm>
              <a:off x="3017716" y="3157271"/>
              <a:ext cx="1057875" cy="303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err="1">
                  <a:latin typeface="Arial"/>
                  <a:cs typeface="Arial"/>
                </a:rPr>
                <a:t>eTransfer</a:t>
              </a:r>
              <a:endParaRPr lang="en-US" sz="1300" dirty="0">
                <a:latin typeface="Arial"/>
                <a:cs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747645A-4624-F10E-F393-C921763A7BAD}"/>
                </a:ext>
              </a:extLst>
            </p:cNvPr>
            <p:cNvSpPr txBox="1"/>
            <p:nvPr/>
          </p:nvSpPr>
          <p:spPr>
            <a:xfrm>
              <a:off x="4761391" y="3160790"/>
              <a:ext cx="105658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solidFill>
                    <a:srgbClr val="C00000"/>
                  </a:solidFill>
                  <a:latin typeface="Arial"/>
                  <a:cs typeface="Arial"/>
                </a:rPr>
                <a:t>wire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CBCAC1C-0A93-75CD-4395-E74339F68C73}"/>
              </a:ext>
            </a:extLst>
          </p:cNvPr>
          <p:cNvGrpSpPr/>
          <p:nvPr/>
        </p:nvGrpSpPr>
        <p:grpSpPr>
          <a:xfrm>
            <a:off x="1580971" y="3068093"/>
            <a:ext cx="5982058" cy="685800"/>
            <a:chOff x="1574793" y="5995998"/>
            <a:chExt cx="5982058" cy="685800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D22DC95-C629-8D3C-0576-A28D57F11885}"/>
                </a:ext>
              </a:extLst>
            </p:cNvPr>
            <p:cNvGrpSpPr/>
            <p:nvPr/>
          </p:nvGrpSpPr>
          <p:grpSpPr>
            <a:xfrm>
              <a:off x="1574793" y="5995998"/>
              <a:ext cx="5982058" cy="685800"/>
              <a:chOff x="1102193" y="5860071"/>
              <a:chExt cx="5982058" cy="685800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BDA24B01-A6DA-EA77-16BE-5E7915813E78}"/>
                  </a:ext>
                </a:extLst>
              </p:cNvPr>
              <p:cNvGrpSpPr/>
              <p:nvPr/>
            </p:nvGrpSpPr>
            <p:grpSpPr>
              <a:xfrm>
                <a:off x="6397163" y="5860071"/>
                <a:ext cx="687088" cy="685800"/>
                <a:chOff x="6767949" y="2014541"/>
                <a:chExt cx="687088" cy="685800"/>
              </a:xfrm>
            </p:grpSpPr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E586876D-8A80-527F-E399-04E74FFC0770}"/>
                    </a:ext>
                  </a:extLst>
                </p:cNvPr>
                <p:cNvSpPr/>
                <p:nvPr/>
              </p:nvSpPr>
              <p:spPr>
                <a:xfrm>
                  <a:off x="6767949" y="2014541"/>
                  <a:ext cx="685800" cy="685800"/>
                </a:xfrm>
                <a:prstGeom prst="ellipse">
                  <a:avLst/>
                </a:prstGeom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867DB686-BEBC-7269-98B7-6466A860BCAD}"/>
                    </a:ext>
                  </a:extLst>
                </p:cNvPr>
                <p:cNvSpPr txBox="1"/>
                <p:nvPr/>
              </p:nvSpPr>
              <p:spPr>
                <a:xfrm>
                  <a:off x="6814126" y="2199424"/>
                  <a:ext cx="640911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00" dirty="0">
                      <a:latin typeface="Arial"/>
                      <a:cs typeface="Arial"/>
                    </a:rPr>
                    <a:t>Alice</a:t>
                  </a:r>
                </a:p>
              </p:txBody>
            </p:sp>
          </p:grp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E8417367-EBF4-80A9-F839-F6D4268FB53A}"/>
                  </a:ext>
                </a:extLst>
              </p:cNvPr>
              <p:cNvCxnSpPr>
                <a:cxnSpLocks/>
                <a:stCxn id="82" idx="6"/>
                <a:endCxn id="84" idx="2"/>
              </p:cNvCxnSpPr>
              <p:nvPr/>
            </p:nvCxnSpPr>
            <p:spPr>
              <a:xfrm>
                <a:off x="5363022" y="6202971"/>
                <a:ext cx="103414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32E558D0-1F83-FD9B-B229-499D5340B216}"/>
                  </a:ext>
                </a:extLst>
              </p:cNvPr>
              <p:cNvCxnSpPr>
                <a:cxnSpLocks/>
                <a:stCxn id="80" idx="6"/>
                <a:endCxn id="82" idx="2"/>
              </p:cNvCxnSpPr>
              <p:nvPr/>
            </p:nvCxnSpPr>
            <p:spPr>
              <a:xfrm>
                <a:off x="3596904" y="6202971"/>
                <a:ext cx="1080318" cy="0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F27F0CC4-CE58-0B54-1C76-FCAB80EBEC57}"/>
                  </a:ext>
                </a:extLst>
              </p:cNvPr>
              <p:cNvCxnSpPr>
                <a:cxnSpLocks/>
                <a:stCxn id="78" idx="6"/>
                <a:endCxn id="80" idx="2"/>
              </p:cNvCxnSpPr>
              <p:nvPr/>
            </p:nvCxnSpPr>
            <p:spPr>
              <a:xfrm>
                <a:off x="1859502" y="6202971"/>
                <a:ext cx="1051602" cy="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A0B3F3D9-B037-5EED-5302-1448D9282689}"/>
                  </a:ext>
                </a:extLst>
              </p:cNvPr>
              <p:cNvGrpSpPr/>
              <p:nvPr/>
            </p:nvGrpSpPr>
            <p:grpSpPr>
              <a:xfrm>
                <a:off x="4589354" y="5860071"/>
                <a:ext cx="861536" cy="685800"/>
                <a:chOff x="4960766" y="2976900"/>
                <a:chExt cx="861536" cy="685800"/>
              </a:xfrm>
            </p:grpSpPr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2D10C47F-C417-1AC0-6124-E76CFF0B56D4}"/>
                    </a:ext>
                  </a:extLst>
                </p:cNvPr>
                <p:cNvSpPr/>
                <p:nvPr/>
              </p:nvSpPr>
              <p:spPr>
                <a:xfrm>
                  <a:off x="5048634" y="2976900"/>
                  <a:ext cx="685800" cy="685800"/>
                </a:xfrm>
                <a:prstGeom prst="ellipse">
                  <a:avLst/>
                </a:prstGeom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DFCF3375-C17B-CAA7-8F3B-DAD2525C14DC}"/>
                    </a:ext>
                  </a:extLst>
                </p:cNvPr>
                <p:cNvSpPr txBox="1"/>
                <p:nvPr/>
              </p:nvSpPr>
              <p:spPr>
                <a:xfrm>
                  <a:off x="4960766" y="3073579"/>
                  <a:ext cx="861536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00" dirty="0">
                      <a:latin typeface="Arial"/>
                      <a:cs typeface="Arial"/>
                    </a:rPr>
                    <a:t>Xi</a:t>
                  </a:r>
                </a:p>
                <a:p>
                  <a:pPr algn="ctr"/>
                  <a:r>
                    <a:rPr lang="en-US" sz="1300" dirty="0" err="1">
                      <a:latin typeface="Arial"/>
                      <a:cs typeface="Arial"/>
                    </a:rPr>
                    <a:t>cnty:US</a:t>
                  </a:r>
                  <a:endParaRPr lang="en-US" sz="1300" dirty="0">
                    <a:latin typeface="Arial"/>
                    <a:cs typeface="Arial"/>
                  </a:endParaRPr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27EC8150-DBBA-D92D-1507-486ADF957AF9}"/>
                  </a:ext>
                </a:extLst>
              </p:cNvPr>
              <p:cNvGrpSpPr/>
              <p:nvPr/>
            </p:nvGrpSpPr>
            <p:grpSpPr>
              <a:xfrm>
                <a:off x="2879423" y="5860071"/>
                <a:ext cx="778155" cy="685800"/>
                <a:chOff x="3277138" y="2976900"/>
                <a:chExt cx="778155" cy="685800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6A51FA4D-F0AB-F41E-F819-4B8882D28CD4}"/>
                    </a:ext>
                  </a:extLst>
                </p:cNvPr>
                <p:cNvSpPr/>
                <p:nvPr/>
              </p:nvSpPr>
              <p:spPr>
                <a:xfrm>
                  <a:off x="3308819" y="2976900"/>
                  <a:ext cx="685800" cy="685800"/>
                </a:xfrm>
                <a:prstGeom prst="ellipse">
                  <a:avLst/>
                </a:prstGeom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6A2DA1C4-EABA-5580-CBCB-525970EEACF6}"/>
                    </a:ext>
                  </a:extLst>
                </p:cNvPr>
                <p:cNvSpPr txBox="1"/>
                <p:nvPr/>
              </p:nvSpPr>
              <p:spPr>
                <a:xfrm>
                  <a:off x="3277138" y="3061755"/>
                  <a:ext cx="778155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00" dirty="0">
                      <a:latin typeface="Arial"/>
                      <a:cs typeface="Arial"/>
                    </a:rPr>
                    <a:t>Ken</a:t>
                  </a:r>
                </a:p>
                <a:p>
                  <a:pPr algn="ctr"/>
                  <a:r>
                    <a:rPr lang="en-US" sz="1300" dirty="0" err="1">
                      <a:latin typeface="Arial"/>
                      <a:cs typeface="Arial"/>
                    </a:rPr>
                    <a:t>cnty:CA</a:t>
                  </a:r>
                  <a:endParaRPr lang="en-US" sz="1300" dirty="0">
                    <a:latin typeface="Arial"/>
                    <a:cs typeface="Arial"/>
                  </a:endParaRPr>
                </a:p>
              </p:txBody>
            </p: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0BEE9243-A475-4138-AFFE-6445380A89EF}"/>
                  </a:ext>
                </a:extLst>
              </p:cNvPr>
              <p:cNvGrpSpPr/>
              <p:nvPr/>
            </p:nvGrpSpPr>
            <p:grpSpPr>
              <a:xfrm>
                <a:off x="1102193" y="5860071"/>
                <a:ext cx="804105" cy="685800"/>
                <a:chOff x="1472979" y="2014541"/>
                <a:chExt cx="804105" cy="685800"/>
              </a:xfrm>
            </p:grpSpPr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B5FAEB3C-7E5D-64B7-BF76-2465CE2366A3}"/>
                    </a:ext>
                  </a:extLst>
                </p:cNvPr>
                <p:cNvSpPr/>
                <p:nvPr/>
              </p:nvSpPr>
              <p:spPr>
                <a:xfrm>
                  <a:off x="1544488" y="2014541"/>
                  <a:ext cx="685800" cy="685800"/>
                </a:xfrm>
                <a:prstGeom prst="ellipse">
                  <a:avLst/>
                </a:prstGeom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069CE495-47D3-09F5-81A7-A06ADE3A7466}"/>
                    </a:ext>
                  </a:extLst>
                </p:cNvPr>
                <p:cNvSpPr txBox="1"/>
                <p:nvPr/>
              </p:nvSpPr>
              <p:spPr>
                <a:xfrm>
                  <a:off x="1472979" y="2099396"/>
                  <a:ext cx="804105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00" dirty="0">
                      <a:latin typeface="Arial"/>
                      <a:cs typeface="Arial"/>
                    </a:rPr>
                    <a:t>Aisha</a:t>
                  </a:r>
                </a:p>
                <a:p>
                  <a:pPr algn="ctr"/>
                  <a:r>
                    <a:rPr lang="en-US" sz="1300" dirty="0" err="1">
                      <a:latin typeface="Arial"/>
                      <a:cs typeface="Arial"/>
                    </a:rPr>
                    <a:t>cnty:CA</a:t>
                  </a:r>
                  <a:endParaRPr lang="en-US" sz="1300" dirty="0">
                    <a:latin typeface="Arial"/>
                    <a:cs typeface="Arial"/>
                  </a:endParaRPr>
                </a:p>
              </p:txBody>
            </p:sp>
          </p:grp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A8EB6E3-A143-AC39-252B-66458417DFC2}"/>
                </a:ext>
              </a:extLst>
            </p:cNvPr>
            <p:cNvSpPr txBox="1"/>
            <p:nvPr/>
          </p:nvSpPr>
          <p:spPr>
            <a:xfrm>
              <a:off x="4092302" y="6060196"/>
              <a:ext cx="101100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solidFill>
                    <a:srgbClr val="C00000"/>
                  </a:solidFill>
                  <a:latin typeface="Arial"/>
                  <a:cs typeface="Arial"/>
                </a:rPr>
                <a:t>wire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EE0106A-32E4-3D24-C707-5780CAB909BE}"/>
                </a:ext>
              </a:extLst>
            </p:cNvPr>
            <p:cNvSpPr txBox="1"/>
            <p:nvPr/>
          </p:nvSpPr>
          <p:spPr>
            <a:xfrm>
              <a:off x="5868586" y="6054010"/>
              <a:ext cx="986679" cy="292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err="1">
                  <a:latin typeface="Arial"/>
                  <a:cs typeface="Arial"/>
                </a:rPr>
                <a:t>eTransfer</a:t>
              </a:r>
              <a:endParaRPr lang="en-US" sz="1300" dirty="0">
                <a:latin typeface="Arial"/>
                <a:cs typeface="Arial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CED78FE-30E1-FCF7-B791-4825F3E3200D}"/>
                </a:ext>
              </a:extLst>
            </p:cNvPr>
            <p:cNvSpPr txBox="1"/>
            <p:nvPr/>
          </p:nvSpPr>
          <p:spPr>
            <a:xfrm>
              <a:off x="2332101" y="6055444"/>
              <a:ext cx="102880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solidFill>
                    <a:srgbClr val="00B050"/>
                  </a:solidFill>
                  <a:latin typeface="Arial"/>
                  <a:cs typeface="Arial"/>
                </a:rPr>
                <a:t>eft</a:t>
              </a:r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FFDA13E-52F1-9077-A0C3-0546D9F9B817}"/>
              </a:ext>
            </a:extLst>
          </p:cNvPr>
          <p:cNvCxnSpPr/>
          <p:nvPr/>
        </p:nvCxnSpPr>
        <p:spPr>
          <a:xfrm>
            <a:off x="-6509" y="705597"/>
            <a:ext cx="9144000" cy="0"/>
          </a:xfrm>
          <a:prstGeom prst="line">
            <a:avLst/>
          </a:prstGeom>
          <a:ln w="57150" cmpd="thickThin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79583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E791D7-4F89-71F9-BA06-3FE9CAF01602}"/>
              </a:ext>
            </a:extLst>
          </p:cNvPr>
          <p:cNvSpPr txBox="1"/>
          <p:nvPr/>
        </p:nvSpPr>
        <p:spPr>
          <a:xfrm>
            <a:off x="19126" y="25400"/>
            <a:ext cx="9089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457200"/>
            <a:r>
              <a:rPr lang="en-US" sz="3200" kern="0" dirty="0">
                <a:solidFill>
                  <a:srgbClr val="000000"/>
                </a:solidFill>
                <a:latin typeface="Arial"/>
                <a:cs typeface="Arial"/>
              </a:rPr>
              <a:t>2. Flexible join sequences</a:t>
            </a:r>
            <a:endParaRPr lang="en-US" sz="32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3E961-8EC9-B5A4-5AC1-D7B800F32F0C}"/>
              </a:ext>
            </a:extLst>
          </p:cNvPr>
          <p:cNvSpPr txBox="1"/>
          <p:nvPr/>
        </p:nvSpPr>
        <p:spPr>
          <a:xfrm>
            <a:off x="1263501" y="1871595"/>
            <a:ext cx="68217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p =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b:Account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)-[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t:</a:t>
            </a:r>
            <a:r>
              <a:rPr lang="en-US" sz="20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eTransfer</a:t>
            </a:r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|:wire*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r>
              <a:rPr lang="en-US" sz="2000" dirty="0">
                <a:latin typeface="Times" pitchFamily="2" charset="0"/>
                <a:cs typeface="Arial" panose="020B0604020202020204" pitchFamily="34" charset="0"/>
              </a:rPr>
              <a:t>-&gt;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a:Account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b.location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=Canada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a.owner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=Alice</a:t>
            </a:r>
          </a:p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5E279E-4737-6F2F-08E5-26728B6B3663}"/>
              </a:ext>
            </a:extLst>
          </p:cNvPr>
          <p:cNvSpPr txBox="1"/>
          <p:nvPr/>
        </p:nvSpPr>
        <p:spPr>
          <a:xfrm>
            <a:off x="818814" y="933654"/>
            <a:ext cx="73927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“Give me all flows of money into Alice’s account from that consist of </a:t>
            </a:r>
            <a:r>
              <a:rPr lang="en-US" sz="2200" i="1" dirty="0" err="1">
                <a:latin typeface="Arial" panose="020B0604020202020204" pitchFamily="34" charset="0"/>
                <a:cs typeface="Arial" panose="020B0604020202020204" pitchFamily="34" charset="0"/>
              </a:rPr>
              <a:t>eTransfer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 or wire transfers Canada.”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1EABD27-9F2D-3AFE-25AD-6154D374A130}"/>
              </a:ext>
            </a:extLst>
          </p:cNvPr>
          <p:cNvCxnSpPr/>
          <p:nvPr/>
        </p:nvCxnSpPr>
        <p:spPr>
          <a:xfrm>
            <a:off x="-6509" y="705597"/>
            <a:ext cx="9144000" cy="0"/>
          </a:xfrm>
          <a:prstGeom prst="line">
            <a:avLst/>
          </a:prstGeom>
          <a:ln w="57150" cmpd="thickThin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320C9C2-9784-C28D-C475-168D736C32D1}"/>
              </a:ext>
            </a:extLst>
          </p:cNvPr>
          <p:cNvSpPr txBox="1"/>
          <p:nvPr/>
        </p:nvSpPr>
        <p:spPr>
          <a:xfrm>
            <a:off x="-9814" y="3044279"/>
            <a:ext cx="9118365" cy="1045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 SQL would need to write a separate query for each possible join sequence (for each possible depth)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91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E791D7-4F89-71F9-BA06-3FE9CAF01602}"/>
              </a:ext>
            </a:extLst>
          </p:cNvPr>
          <p:cNvSpPr txBox="1"/>
          <p:nvPr/>
        </p:nvSpPr>
        <p:spPr>
          <a:xfrm>
            <a:off x="19126" y="25400"/>
            <a:ext cx="9089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457200"/>
            <a:r>
              <a:rPr lang="en-US" sz="3200" kern="0" dirty="0">
                <a:solidFill>
                  <a:srgbClr val="000000"/>
                </a:solidFill>
                <a:latin typeface="Arial"/>
                <a:cs typeface="Arial"/>
              </a:rPr>
              <a:t>3. Querying patterns in data</a:t>
            </a:r>
            <a:endParaRPr lang="en-US" sz="32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F604BE4-F83B-31F6-D9CF-6701AE7D29F8}"/>
              </a:ext>
            </a:extLst>
          </p:cNvPr>
          <p:cNvGrpSpPr/>
          <p:nvPr/>
        </p:nvGrpSpPr>
        <p:grpSpPr>
          <a:xfrm>
            <a:off x="193416" y="946925"/>
            <a:ext cx="4378584" cy="3270331"/>
            <a:chOff x="130919" y="2398374"/>
            <a:chExt cx="4378584" cy="3270331"/>
          </a:xfrm>
        </p:grpSpPr>
        <p:pic>
          <p:nvPicPr>
            <p:cNvPr id="4" name="Graphic 3" descr="Bank">
              <a:extLst>
                <a:ext uri="{FF2B5EF4-FFF2-40B4-BE49-F238E27FC236}">
                  <a16:creationId xmlns:a16="http://schemas.microsoft.com/office/drawing/2014/main" id="{FB378B9D-F4B8-EA63-0089-3F58B1218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5815" y="3815660"/>
              <a:ext cx="568793" cy="568793"/>
            </a:xfrm>
            <a:prstGeom prst="rect">
              <a:avLst/>
            </a:prstGeom>
          </p:spPr>
        </p:pic>
        <p:pic>
          <p:nvPicPr>
            <p:cNvPr id="5" name="Graphic 4" descr="Bank">
              <a:extLst>
                <a:ext uri="{FF2B5EF4-FFF2-40B4-BE49-F238E27FC236}">
                  <a16:creationId xmlns:a16="http://schemas.microsoft.com/office/drawing/2014/main" id="{23907DEE-5CAF-E236-1E80-D0FBC339F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40710" y="3795040"/>
              <a:ext cx="568793" cy="568793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B902861-B859-1509-289A-7EDC7F3719D1}"/>
                </a:ext>
              </a:extLst>
            </p:cNvPr>
            <p:cNvCxnSpPr>
              <a:cxnSpLocks/>
              <a:stCxn id="12" idx="3"/>
              <a:endCxn id="15" idx="1"/>
            </p:cNvCxnSpPr>
            <p:nvPr/>
          </p:nvCxnSpPr>
          <p:spPr>
            <a:xfrm flipV="1">
              <a:off x="699712" y="2841883"/>
              <a:ext cx="1336103" cy="12375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E3404E6-E9ED-7277-FEBC-B94C3ED3E959}"/>
                </a:ext>
              </a:extLst>
            </p:cNvPr>
            <p:cNvCxnSpPr>
              <a:cxnSpLocks/>
              <a:stCxn id="15" idx="3"/>
              <a:endCxn id="5" idx="1"/>
            </p:cNvCxnSpPr>
            <p:nvPr/>
          </p:nvCxnSpPr>
          <p:spPr>
            <a:xfrm>
              <a:off x="2604608" y="2841883"/>
              <a:ext cx="1336102" cy="12375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9476DD9-997A-F515-9F37-D0BEBA10D198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 flipV="1">
              <a:off x="2604608" y="4079437"/>
              <a:ext cx="1336102" cy="206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Graphic 11" descr="Bank">
              <a:extLst>
                <a:ext uri="{FF2B5EF4-FFF2-40B4-BE49-F238E27FC236}">
                  <a16:creationId xmlns:a16="http://schemas.microsoft.com/office/drawing/2014/main" id="{3E42F1A9-F394-8898-A973-CEF5EC68E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0919" y="3795040"/>
              <a:ext cx="568793" cy="568793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7EB6254-2155-34C5-FD51-7D7C738DF284}"/>
                </a:ext>
              </a:extLst>
            </p:cNvPr>
            <p:cNvCxnSpPr>
              <a:cxnSpLocks/>
              <a:stCxn id="12" idx="3"/>
              <a:endCxn id="4" idx="1"/>
            </p:cNvCxnSpPr>
            <p:nvPr/>
          </p:nvCxnSpPr>
          <p:spPr>
            <a:xfrm>
              <a:off x="699712" y="4079437"/>
              <a:ext cx="1336103" cy="206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phic 14" descr="Bank">
              <a:extLst>
                <a:ext uri="{FF2B5EF4-FFF2-40B4-BE49-F238E27FC236}">
                  <a16:creationId xmlns:a16="http://schemas.microsoft.com/office/drawing/2014/main" id="{CC555B8A-5AD1-7187-D860-7BA9806FB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5815" y="2557486"/>
              <a:ext cx="568793" cy="568793"/>
            </a:xfrm>
            <a:prstGeom prst="rect">
              <a:avLst/>
            </a:prstGeom>
          </p:spPr>
        </p:pic>
        <p:pic>
          <p:nvPicPr>
            <p:cNvPr id="17" name="Graphic 16" descr="Bank">
              <a:extLst>
                <a:ext uri="{FF2B5EF4-FFF2-40B4-BE49-F238E27FC236}">
                  <a16:creationId xmlns:a16="http://schemas.microsoft.com/office/drawing/2014/main" id="{B33DD621-7E68-AC9D-DEE0-7414AB298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5815" y="5032594"/>
              <a:ext cx="568793" cy="568793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80532C8-2BBD-241F-A345-55398AA48BA5}"/>
                </a:ext>
              </a:extLst>
            </p:cNvPr>
            <p:cNvCxnSpPr>
              <a:cxnSpLocks/>
              <a:stCxn id="12" idx="3"/>
              <a:endCxn id="17" idx="1"/>
            </p:cNvCxnSpPr>
            <p:nvPr/>
          </p:nvCxnSpPr>
          <p:spPr>
            <a:xfrm>
              <a:off x="699712" y="4079437"/>
              <a:ext cx="1336103" cy="12375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AC7214A-88A8-533B-0C2B-25610146E764}"/>
                </a:ext>
              </a:extLst>
            </p:cNvPr>
            <p:cNvCxnSpPr>
              <a:cxnSpLocks/>
              <a:stCxn id="17" idx="3"/>
              <a:endCxn id="5" idx="1"/>
            </p:cNvCxnSpPr>
            <p:nvPr/>
          </p:nvCxnSpPr>
          <p:spPr>
            <a:xfrm flipV="1">
              <a:off x="2604608" y="4079437"/>
              <a:ext cx="1336102" cy="12375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2DCB54-4FA7-4D66-B02B-74C32342A1F1}"/>
                </a:ext>
              </a:extLst>
            </p:cNvPr>
            <p:cNvSpPr txBox="1"/>
            <p:nvPr/>
          </p:nvSpPr>
          <p:spPr>
            <a:xfrm rot="18880592">
              <a:off x="510559" y="2995283"/>
              <a:ext cx="1563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x1 &lt; $100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B26D5B-CB56-FE7E-2A0E-5E32EA54AE85}"/>
                </a:ext>
              </a:extLst>
            </p:cNvPr>
            <p:cNvSpPr txBox="1"/>
            <p:nvPr/>
          </p:nvSpPr>
          <p:spPr>
            <a:xfrm rot="2737438">
              <a:off x="578207" y="4781408"/>
              <a:ext cx="1405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x3 &lt; $100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A7235AB-301D-8E57-CB6F-4760E038D96C}"/>
                </a:ext>
              </a:extLst>
            </p:cNvPr>
            <p:cNvSpPr txBox="1"/>
            <p:nvPr/>
          </p:nvSpPr>
          <p:spPr>
            <a:xfrm rot="2629027">
              <a:off x="2751719" y="2992205"/>
              <a:ext cx="1022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y1 &lt; x1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CFDC66F-1C8E-45F1-87DE-9B32FF409185}"/>
                </a:ext>
              </a:extLst>
            </p:cNvPr>
            <p:cNvSpPr txBox="1"/>
            <p:nvPr/>
          </p:nvSpPr>
          <p:spPr>
            <a:xfrm rot="19036056">
              <a:off x="2782030" y="4777785"/>
              <a:ext cx="1022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y3 &lt; x3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93B5F10-64C0-3C89-EE0D-BF30DE578A05}"/>
              </a:ext>
            </a:extLst>
          </p:cNvPr>
          <p:cNvGrpSpPr/>
          <p:nvPr/>
        </p:nvGrpSpPr>
        <p:grpSpPr>
          <a:xfrm>
            <a:off x="4989831" y="1204869"/>
            <a:ext cx="4118670" cy="2721685"/>
            <a:chOff x="5050040" y="2449262"/>
            <a:chExt cx="4118670" cy="2721685"/>
          </a:xfrm>
        </p:grpSpPr>
        <p:pic>
          <p:nvPicPr>
            <p:cNvPr id="25" name="Graphic 24" descr="Female Profile">
              <a:extLst>
                <a:ext uri="{FF2B5EF4-FFF2-40B4-BE49-F238E27FC236}">
                  <a16:creationId xmlns:a16="http://schemas.microsoft.com/office/drawing/2014/main" id="{D63FF44A-8B5E-9EBC-16C4-641D541D4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66092" y="2449738"/>
              <a:ext cx="648388" cy="648388"/>
            </a:xfrm>
            <a:prstGeom prst="rect">
              <a:avLst/>
            </a:prstGeom>
          </p:spPr>
        </p:pic>
        <p:pic>
          <p:nvPicPr>
            <p:cNvPr id="26" name="Graphic 25" descr="User">
              <a:extLst>
                <a:ext uri="{FF2B5EF4-FFF2-40B4-BE49-F238E27FC236}">
                  <a16:creationId xmlns:a16="http://schemas.microsoft.com/office/drawing/2014/main" id="{3E803713-96C3-467D-905B-C9E415695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050040" y="4491955"/>
              <a:ext cx="649224" cy="649224"/>
            </a:xfrm>
            <a:prstGeom prst="rect">
              <a:avLst/>
            </a:prstGeom>
          </p:spPr>
        </p:pic>
        <p:pic>
          <p:nvPicPr>
            <p:cNvPr id="27" name="Graphic 26" descr="Bank">
              <a:extLst>
                <a:ext uri="{FF2B5EF4-FFF2-40B4-BE49-F238E27FC236}">
                  <a16:creationId xmlns:a16="http://schemas.microsoft.com/office/drawing/2014/main" id="{405DF4AC-E40F-4265-B4C7-ACC26028C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46667" y="2891867"/>
              <a:ext cx="568793" cy="568793"/>
            </a:xfrm>
            <a:prstGeom prst="rect">
              <a:avLst/>
            </a:prstGeom>
          </p:spPr>
        </p:pic>
        <p:pic>
          <p:nvPicPr>
            <p:cNvPr id="28" name="Graphic 27" descr="Bank">
              <a:extLst>
                <a:ext uri="{FF2B5EF4-FFF2-40B4-BE49-F238E27FC236}">
                  <a16:creationId xmlns:a16="http://schemas.microsoft.com/office/drawing/2014/main" id="{2AF6FCDD-9419-01E4-BB01-489508499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46666" y="4031407"/>
              <a:ext cx="568793" cy="568793"/>
            </a:xfrm>
            <a:prstGeom prst="rect">
              <a:avLst/>
            </a:prstGeom>
          </p:spPr>
        </p:pic>
        <p:cxnSp>
          <p:nvCxnSpPr>
            <p:cNvPr id="29" name="Curved Connector 28">
              <a:extLst>
                <a:ext uri="{FF2B5EF4-FFF2-40B4-BE49-F238E27FC236}">
                  <a16:creationId xmlns:a16="http://schemas.microsoft.com/office/drawing/2014/main" id="{CA5E197A-6947-3180-7CE4-AB82F1DF0B2F}"/>
                </a:ext>
              </a:extLst>
            </p:cNvPr>
            <p:cNvCxnSpPr>
              <a:cxnSpLocks/>
              <a:stCxn id="25" idx="3"/>
              <a:endCxn id="27" idx="1"/>
            </p:cNvCxnSpPr>
            <p:nvPr/>
          </p:nvCxnSpPr>
          <p:spPr>
            <a:xfrm>
              <a:off x="5714480" y="2773932"/>
              <a:ext cx="1832187" cy="402332"/>
            </a:xfrm>
            <a:prstGeom prst="curvedConnector3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EB6173C-BD46-BBD3-225C-F01110F9F31C}"/>
                </a:ext>
              </a:extLst>
            </p:cNvPr>
            <p:cNvCxnSpPr>
              <a:stCxn id="27" idx="2"/>
              <a:endCxn id="28" idx="0"/>
            </p:cNvCxnSpPr>
            <p:nvPr/>
          </p:nvCxnSpPr>
          <p:spPr>
            <a:xfrm flipH="1">
              <a:off x="7831063" y="3460660"/>
              <a:ext cx="1" cy="5707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urved Connector 30">
              <a:extLst>
                <a:ext uri="{FF2B5EF4-FFF2-40B4-BE49-F238E27FC236}">
                  <a16:creationId xmlns:a16="http://schemas.microsoft.com/office/drawing/2014/main" id="{133CDF2F-5F0A-6023-6A82-B1EDDC0366B0}"/>
                </a:ext>
              </a:extLst>
            </p:cNvPr>
            <p:cNvCxnSpPr>
              <a:cxnSpLocks/>
              <a:stCxn id="26" idx="3"/>
              <a:endCxn id="28" idx="1"/>
            </p:cNvCxnSpPr>
            <p:nvPr/>
          </p:nvCxnSpPr>
          <p:spPr>
            <a:xfrm flipV="1">
              <a:off x="5699264" y="4315804"/>
              <a:ext cx="1847402" cy="500763"/>
            </a:xfrm>
            <a:prstGeom prst="curvedConnector3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12F0B77-A4B8-4D1C-50E4-937E9B6C0D1D}"/>
                </a:ext>
              </a:extLst>
            </p:cNvPr>
            <p:cNvSpPr txBox="1"/>
            <p:nvPr/>
          </p:nvSpPr>
          <p:spPr>
            <a:xfrm>
              <a:off x="7970115" y="3460660"/>
              <a:ext cx="1198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&gt; $100000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DB6D1E5-0C8E-B75E-0ECC-C5B97F4F2345}"/>
                </a:ext>
              </a:extLst>
            </p:cNvPr>
            <p:cNvSpPr txBox="1"/>
            <p:nvPr/>
          </p:nvSpPr>
          <p:spPr>
            <a:xfrm>
              <a:off x="5704266" y="2449262"/>
              <a:ext cx="2046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some path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7837B61-5193-3549-E032-38981BB7295C}"/>
                </a:ext>
              </a:extLst>
            </p:cNvPr>
            <p:cNvSpPr txBox="1"/>
            <p:nvPr/>
          </p:nvSpPr>
          <p:spPr>
            <a:xfrm>
              <a:off x="5656137" y="4801615"/>
              <a:ext cx="2046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some path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ED91403-BF13-DF34-CF80-EBCCE90BAF9B}"/>
              </a:ext>
            </a:extLst>
          </p:cNvPr>
          <p:cNvSpPr txBox="1"/>
          <p:nvPr/>
        </p:nvSpPr>
        <p:spPr>
          <a:xfrm>
            <a:off x="19126" y="4406786"/>
            <a:ext cx="8896274" cy="2362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a:Account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)-[x1]</a:t>
            </a:r>
            <a:r>
              <a:rPr lang="en-US" sz="2000" dirty="0">
                <a:latin typeface="Times" pitchFamily="2" charset="0"/>
                <a:cs typeface="Arial" panose="020B0604020202020204" pitchFamily="34" charset="0"/>
              </a:rPr>
              <a:t>-&gt;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(b1:Account)-[y1]</a:t>
            </a:r>
            <a:r>
              <a:rPr lang="en-US" sz="2000" dirty="0">
                <a:latin typeface="Times" pitchFamily="2" charset="0"/>
                <a:cs typeface="Arial" panose="020B0604020202020204" pitchFamily="34" charset="0"/>
              </a:rPr>
              <a:t>-&gt;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c:Account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),</a:t>
            </a:r>
          </a:p>
          <a:p>
            <a:pPr>
              <a:lnSpc>
                <a:spcPts val="3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(a)-[x2]</a:t>
            </a:r>
            <a:r>
              <a:rPr lang="en-US" sz="2000" dirty="0">
                <a:latin typeface="Times" pitchFamily="2" charset="0"/>
                <a:cs typeface="Arial" panose="020B0604020202020204" pitchFamily="34" charset="0"/>
              </a:rPr>
              <a:t>-&gt;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(b2:Account)-[y2]-&gt;(c),</a:t>
            </a:r>
          </a:p>
          <a:p>
            <a:pPr>
              <a:lnSpc>
                <a:spcPts val="3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(a)-[x3]</a:t>
            </a:r>
            <a:r>
              <a:rPr lang="en-US" sz="2000" dirty="0">
                <a:latin typeface="Times" pitchFamily="2" charset="0"/>
                <a:cs typeface="Arial" panose="020B0604020202020204" pitchFamily="34" charset="0"/>
              </a:rPr>
              <a:t>-&gt;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(b3:Account)-[y2]-&gt;(c)</a:t>
            </a:r>
          </a:p>
          <a:p>
            <a:pPr>
              <a:lnSpc>
                <a:spcPts val="3000"/>
              </a:lnSpc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x1.amount &lt; 100          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 … AND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x3.amount &lt; 100 </a:t>
            </a:r>
          </a:p>
          <a:p>
            <a:pPr>
              <a:lnSpc>
                <a:spcPts val="3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y1.amount &lt; x1.amount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 … AND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y3.amount &lt; x3.amount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52FD02D-C6EF-CC0C-DAD7-B6A37CE3283B}"/>
              </a:ext>
            </a:extLst>
          </p:cNvPr>
          <p:cNvSpPr/>
          <p:nvPr/>
        </p:nvSpPr>
        <p:spPr>
          <a:xfrm rot="3247721">
            <a:off x="1038854" y="462110"/>
            <a:ext cx="676760" cy="2866179"/>
          </a:xfrm>
          <a:prstGeom prst="roundRect">
            <a:avLst/>
          </a:prstGeom>
          <a:solidFill>
            <a:srgbClr val="C00000">
              <a:alpha val="20000"/>
            </a:srgbClr>
          </a:solidFill>
          <a:ln w="22225">
            <a:solidFill>
              <a:srgbClr val="FF0000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FB7208E-93E1-C6B5-1F85-7C378AEBD797}"/>
              </a:ext>
            </a:extLst>
          </p:cNvPr>
          <p:cNvSpPr/>
          <p:nvPr/>
        </p:nvSpPr>
        <p:spPr>
          <a:xfrm rot="7738727">
            <a:off x="3102128" y="512080"/>
            <a:ext cx="629967" cy="2809227"/>
          </a:xfrm>
          <a:prstGeom prst="roundRect">
            <a:avLst/>
          </a:prstGeom>
          <a:solidFill>
            <a:srgbClr val="C00000">
              <a:alpha val="20000"/>
            </a:srgbClr>
          </a:solidFill>
          <a:ln w="22225">
            <a:solidFill>
              <a:srgbClr val="FF0000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490A7580-793B-77A1-AE62-4C4283D7410C}"/>
              </a:ext>
            </a:extLst>
          </p:cNvPr>
          <p:cNvSpPr/>
          <p:nvPr/>
        </p:nvSpPr>
        <p:spPr>
          <a:xfrm rot="5400000">
            <a:off x="3830779" y="1833540"/>
            <a:ext cx="405847" cy="5552340"/>
          </a:xfrm>
          <a:prstGeom prst="roundRect">
            <a:avLst/>
          </a:prstGeom>
          <a:solidFill>
            <a:srgbClr val="C00000">
              <a:alpha val="20000"/>
            </a:srgbClr>
          </a:solidFill>
          <a:ln w="22225">
            <a:solidFill>
              <a:srgbClr val="FF0000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FD5FCC19-2193-F51D-01F7-AF4BBB53B5DA}"/>
              </a:ext>
            </a:extLst>
          </p:cNvPr>
          <p:cNvSpPr/>
          <p:nvPr/>
        </p:nvSpPr>
        <p:spPr>
          <a:xfrm rot="5400000">
            <a:off x="3800283" y="3546360"/>
            <a:ext cx="405846" cy="3833257"/>
          </a:xfrm>
          <a:prstGeom prst="roundRect">
            <a:avLst/>
          </a:prstGeom>
          <a:solidFill>
            <a:srgbClr val="00B050">
              <a:alpha val="20000"/>
            </a:srgbClr>
          </a:solidFill>
          <a:ln w="22225">
            <a:solidFill>
              <a:srgbClr val="00B050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B407F1DE-4821-C545-9BD5-F805BB39668C}"/>
              </a:ext>
            </a:extLst>
          </p:cNvPr>
          <p:cNvSpPr/>
          <p:nvPr/>
        </p:nvSpPr>
        <p:spPr>
          <a:xfrm rot="7610307">
            <a:off x="1016499" y="1760416"/>
            <a:ext cx="714791" cy="2707310"/>
          </a:xfrm>
          <a:prstGeom prst="roundRect">
            <a:avLst/>
          </a:prstGeom>
          <a:solidFill>
            <a:srgbClr val="00B050">
              <a:alpha val="20000"/>
            </a:srgbClr>
          </a:solidFill>
          <a:ln w="22225">
            <a:solidFill>
              <a:srgbClr val="00B050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C6B6B42C-F824-674C-4E10-12C725A2E4E2}"/>
              </a:ext>
            </a:extLst>
          </p:cNvPr>
          <p:cNvSpPr/>
          <p:nvPr/>
        </p:nvSpPr>
        <p:spPr>
          <a:xfrm rot="3342247">
            <a:off x="3049916" y="1756436"/>
            <a:ext cx="665431" cy="2822368"/>
          </a:xfrm>
          <a:prstGeom prst="roundRect">
            <a:avLst/>
          </a:prstGeom>
          <a:solidFill>
            <a:srgbClr val="00B050">
              <a:alpha val="20000"/>
            </a:srgbClr>
          </a:solidFill>
          <a:ln w="22225">
            <a:solidFill>
              <a:srgbClr val="00B050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9EF0EF3B-707E-C9C0-2CE4-2F8155A75D18}"/>
              </a:ext>
            </a:extLst>
          </p:cNvPr>
          <p:cNvSpPr/>
          <p:nvPr/>
        </p:nvSpPr>
        <p:spPr>
          <a:xfrm rot="5400000">
            <a:off x="3800282" y="3119721"/>
            <a:ext cx="405846" cy="3833257"/>
          </a:xfrm>
          <a:prstGeom prst="roundRect">
            <a:avLst/>
          </a:prstGeom>
          <a:solidFill>
            <a:srgbClr val="FFC000">
              <a:alpha val="20000"/>
            </a:srgbClr>
          </a:solidFill>
          <a:ln w="22225">
            <a:solidFill>
              <a:srgbClr val="FFC000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7381837-2DAC-16FE-ABCE-DBF4559C383C}"/>
              </a:ext>
            </a:extLst>
          </p:cNvPr>
          <p:cNvSpPr/>
          <p:nvPr/>
        </p:nvSpPr>
        <p:spPr>
          <a:xfrm rot="5400000">
            <a:off x="2121199" y="422016"/>
            <a:ext cx="405846" cy="4495755"/>
          </a:xfrm>
          <a:prstGeom prst="roundRect">
            <a:avLst/>
          </a:prstGeom>
          <a:solidFill>
            <a:srgbClr val="FFC000">
              <a:alpha val="20000"/>
            </a:srgbClr>
          </a:solidFill>
          <a:ln w="22225">
            <a:solidFill>
              <a:srgbClr val="FFC000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E383E06-25FE-150F-1B0E-7B246FD47152}"/>
              </a:ext>
            </a:extLst>
          </p:cNvPr>
          <p:cNvCxnSpPr/>
          <p:nvPr/>
        </p:nvCxnSpPr>
        <p:spPr>
          <a:xfrm>
            <a:off x="-6509" y="705597"/>
            <a:ext cx="9144000" cy="0"/>
          </a:xfrm>
          <a:prstGeom prst="line">
            <a:avLst/>
          </a:prstGeom>
          <a:ln w="57150" cmpd="thickThin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96595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5" grpId="0" animBg="1"/>
      <p:bldP spid="37" grpId="0" animBg="1"/>
      <p:bldP spid="38" grpId="0" animBg="1"/>
      <p:bldP spid="40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E791D7-4F89-71F9-BA06-3FE9CAF01602}"/>
              </a:ext>
            </a:extLst>
          </p:cNvPr>
          <p:cNvSpPr txBox="1"/>
          <p:nvPr/>
        </p:nvSpPr>
        <p:spPr>
          <a:xfrm>
            <a:off x="19126" y="25400"/>
            <a:ext cx="9089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457200"/>
            <a:r>
              <a:rPr lang="en-US" sz="3200" kern="0" dirty="0">
                <a:solidFill>
                  <a:srgbClr val="000000"/>
                </a:solidFill>
                <a:latin typeface="Arial"/>
                <a:cs typeface="Arial"/>
              </a:rPr>
              <a:t>4. Graph algorithms &amp; entity-oriented questions</a:t>
            </a:r>
            <a:endParaRPr lang="en-US" sz="32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646007-61AF-CABC-6C09-BACAB8C4DC22}"/>
              </a:ext>
            </a:extLst>
          </p:cNvPr>
          <p:cNvSpPr txBox="1"/>
          <p:nvPr/>
        </p:nvSpPr>
        <p:spPr>
          <a:xfrm>
            <a:off x="1201991" y="678655"/>
            <a:ext cx="6740019" cy="3076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“Who are my most important/central users?”</a:t>
            </a:r>
          </a:p>
          <a:p>
            <a:pPr marL="342900" indent="-342900"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2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ranking &amp; centrality algorithms</a:t>
            </a:r>
          </a:p>
          <a:p>
            <a:pPr algn="ctr">
              <a:lnSpc>
                <a:spcPct val="150000"/>
              </a:lnSpc>
            </a:pP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“Find the community of users that Alice belongs to?”</a:t>
            </a:r>
          </a:p>
          <a:p>
            <a:pPr marL="342900" indent="-342900"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2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 detection algorithms</a:t>
            </a:r>
          </a:p>
          <a:p>
            <a:pPr algn="ctr">
              <a:lnSpc>
                <a:spcPct val="150000"/>
              </a:lnSpc>
            </a:pP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“Which users should I promote my ad campaign to?”</a:t>
            </a:r>
          </a:p>
          <a:p>
            <a:pPr marL="342900" indent="-342900"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2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influence maximization algorithms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2BD25EAD-698B-E6F2-9DFF-0398D8D00182}"/>
              </a:ext>
            </a:extLst>
          </p:cNvPr>
          <p:cNvGrpSpPr/>
          <p:nvPr/>
        </p:nvGrpSpPr>
        <p:grpSpPr>
          <a:xfrm>
            <a:off x="2133821" y="3718132"/>
            <a:ext cx="4876358" cy="2948208"/>
            <a:chOff x="1697873" y="3840365"/>
            <a:chExt cx="4876358" cy="2948208"/>
          </a:xfrm>
        </p:grpSpPr>
        <p:pic>
          <p:nvPicPr>
            <p:cNvPr id="36" name="Graphic 35" descr="Female Profile">
              <a:extLst>
                <a:ext uri="{FF2B5EF4-FFF2-40B4-BE49-F238E27FC236}">
                  <a16:creationId xmlns:a16="http://schemas.microsoft.com/office/drawing/2014/main" id="{629E0199-2AFE-97F6-B820-0A302EF6F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53991" y="6139349"/>
              <a:ext cx="648388" cy="648388"/>
            </a:xfrm>
            <a:prstGeom prst="rect">
              <a:avLst/>
            </a:prstGeom>
          </p:spPr>
        </p:pic>
        <p:pic>
          <p:nvPicPr>
            <p:cNvPr id="37" name="Graphic 36" descr="User">
              <a:extLst>
                <a:ext uri="{FF2B5EF4-FFF2-40B4-BE49-F238E27FC236}">
                  <a16:creationId xmlns:a16="http://schemas.microsoft.com/office/drawing/2014/main" id="{712685B6-F20B-848D-1FA9-BE29E3776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75629" y="6139349"/>
              <a:ext cx="649224" cy="649224"/>
            </a:xfrm>
            <a:prstGeom prst="rect">
              <a:avLst/>
            </a:prstGeom>
          </p:spPr>
        </p:pic>
        <p:pic>
          <p:nvPicPr>
            <p:cNvPr id="38" name="Graphic 37" descr="User">
              <a:extLst>
                <a:ext uri="{FF2B5EF4-FFF2-40B4-BE49-F238E27FC236}">
                  <a16:creationId xmlns:a16="http://schemas.microsoft.com/office/drawing/2014/main" id="{5267838A-9C0F-C10E-8A12-157E33BB3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68888" y="3840365"/>
              <a:ext cx="862707" cy="862707"/>
            </a:xfrm>
            <a:prstGeom prst="rect">
              <a:avLst/>
            </a:prstGeom>
          </p:spPr>
        </p:pic>
        <p:pic>
          <p:nvPicPr>
            <p:cNvPr id="40" name="Graphic 39" descr="Female Profile">
              <a:extLst>
                <a:ext uri="{FF2B5EF4-FFF2-40B4-BE49-F238E27FC236}">
                  <a16:creationId xmlns:a16="http://schemas.microsoft.com/office/drawing/2014/main" id="{0D2E8E46-192A-5E5B-4034-59890B901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53991" y="3947524"/>
              <a:ext cx="648388" cy="648388"/>
            </a:xfrm>
            <a:prstGeom prst="rect">
              <a:avLst/>
            </a:prstGeom>
          </p:spPr>
        </p:pic>
        <p:pic>
          <p:nvPicPr>
            <p:cNvPr id="41" name="Graphic 40" descr="Female Profile">
              <a:extLst>
                <a:ext uri="{FF2B5EF4-FFF2-40B4-BE49-F238E27FC236}">
                  <a16:creationId xmlns:a16="http://schemas.microsoft.com/office/drawing/2014/main" id="{86439BB6-F78C-C4F1-D128-F029917AA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97873" y="5226584"/>
              <a:ext cx="648388" cy="648388"/>
            </a:xfrm>
            <a:prstGeom prst="rect">
              <a:avLst/>
            </a:prstGeom>
          </p:spPr>
        </p:pic>
        <p:pic>
          <p:nvPicPr>
            <p:cNvPr id="42" name="Graphic 41" descr="Female Profile">
              <a:extLst>
                <a:ext uri="{FF2B5EF4-FFF2-40B4-BE49-F238E27FC236}">
                  <a16:creationId xmlns:a16="http://schemas.microsoft.com/office/drawing/2014/main" id="{AB778430-B1BC-0002-D18E-A6F6DCB1A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54222" y="4962207"/>
              <a:ext cx="1177142" cy="1177142"/>
            </a:xfrm>
            <a:prstGeom prst="rect">
              <a:avLst/>
            </a:prstGeom>
          </p:spPr>
        </p:pic>
        <p:pic>
          <p:nvPicPr>
            <p:cNvPr id="43" name="Graphic 42" descr="User">
              <a:extLst>
                <a:ext uri="{FF2B5EF4-FFF2-40B4-BE49-F238E27FC236}">
                  <a16:creationId xmlns:a16="http://schemas.microsoft.com/office/drawing/2014/main" id="{D3A8B064-1503-7E75-62DC-7ED926716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925007" y="5226166"/>
              <a:ext cx="649224" cy="649224"/>
            </a:xfrm>
            <a:prstGeom prst="rect">
              <a:avLst/>
            </a:prstGeom>
          </p:spPr>
        </p:pic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CFBDC25-D8B2-018E-9F3A-57B4C379F58B}"/>
                </a:ext>
              </a:extLst>
            </p:cNvPr>
            <p:cNvCxnSpPr>
              <a:cxnSpLocks/>
              <a:stCxn id="41" idx="3"/>
            </p:cNvCxnSpPr>
            <p:nvPr/>
          </p:nvCxnSpPr>
          <p:spPr>
            <a:xfrm>
              <a:off x="2346261" y="5550778"/>
              <a:ext cx="157078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9C12DAF-AA78-12F3-B05C-E22B1405A6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4429" y="4500110"/>
              <a:ext cx="655788" cy="5635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0655E57-9D7F-117B-5EA0-AA7277E937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4853" y="6030200"/>
              <a:ext cx="592190" cy="3661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2216F82-82CC-B654-67D5-4B37CB82CA64}"/>
                </a:ext>
              </a:extLst>
            </p:cNvPr>
            <p:cNvCxnSpPr>
              <a:cxnSpLocks/>
            </p:cNvCxnSpPr>
            <p:nvPr/>
          </p:nvCxnSpPr>
          <p:spPr>
            <a:xfrm>
              <a:off x="3238635" y="4615648"/>
              <a:ext cx="785150" cy="4479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35005F1-78BE-471E-C94D-A71484E705D2}"/>
                </a:ext>
              </a:extLst>
            </p:cNvPr>
            <p:cNvCxnSpPr>
              <a:cxnSpLocks/>
              <a:stCxn id="41" idx="0"/>
            </p:cNvCxnSpPr>
            <p:nvPr/>
          </p:nvCxnSpPr>
          <p:spPr>
            <a:xfrm flipV="1">
              <a:off x="2022067" y="4633309"/>
              <a:ext cx="739781" cy="5932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F4A60086-3F59-F716-D1CB-9459290271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32814" y="5967555"/>
              <a:ext cx="592190" cy="4287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0275838C-9393-DAD5-DB88-22EF91186E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32814" y="5550778"/>
              <a:ext cx="129219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9580E6D9-5AB8-C73A-1237-A73CED7A7EBB}"/>
                </a:ext>
              </a:extLst>
            </p:cNvPr>
            <p:cNvCxnSpPr>
              <a:cxnSpLocks/>
            </p:cNvCxnSpPr>
            <p:nvPr/>
          </p:nvCxnSpPr>
          <p:spPr>
            <a:xfrm>
              <a:off x="3308669" y="6485908"/>
              <a:ext cx="174532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7E2A7119-D4D1-FCCD-F1E0-41D749C830EC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>
              <a:off x="3324853" y="4255092"/>
              <a:ext cx="1729138" cy="166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04E2F038-40BC-015D-060C-91BB39A84F46}"/>
                </a:ext>
              </a:extLst>
            </p:cNvPr>
            <p:cNvCxnSpPr>
              <a:cxnSpLocks/>
              <a:stCxn id="40" idx="2"/>
            </p:cNvCxnSpPr>
            <p:nvPr/>
          </p:nvCxnSpPr>
          <p:spPr>
            <a:xfrm>
              <a:off x="5378185" y="4595912"/>
              <a:ext cx="664269" cy="6904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urved Connector 124">
              <a:extLst>
                <a:ext uri="{FF2B5EF4-FFF2-40B4-BE49-F238E27FC236}">
                  <a16:creationId xmlns:a16="http://schemas.microsoft.com/office/drawing/2014/main" id="{4909B00B-29AE-AE20-60CD-7E97129D8F7B}"/>
                </a:ext>
              </a:extLst>
            </p:cNvPr>
            <p:cNvCxnSpPr>
              <a:cxnSpLocks/>
              <a:stCxn id="40" idx="1"/>
            </p:cNvCxnSpPr>
            <p:nvPr/>
          </p:nvCxnSpPr>
          <p:spPr>
            <a:xfrm rot="10800000" flipV="1">
              <a:off x="2239519" y="4271717"/>
              <a:ext cx="2814472" cy="1218407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urved Connector 127">
              <a:extLst>
                <a:ext uri="{FF2B5EF4-FFF2-40B4-BE49-F238E27FC236}">
                  <a16:creationId xmlns:a16="http://schemas.microsoft.com/office/drawing/2014/main" id="{ACA03DC9-6A98-3BFB-D2F0-7956F0C8545F}"/>
                </a:ext>
              </a:extLst>
            </p:cNvPr>
            <p:cNvCxnSpPr>
              <a:cxnSpLocks/>
            </p:cNvCxnSpPr>
            <p:nvPr/>
          </p:nvCxnSpPr>
          <p:spPr>
            <a:xfrm>
              <a:off x="3410236" y="4291454"/>
              <a:ext cx="2632220" cy="1259326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EB1560A-CC5F-F496-98E2-A4F1FB7146F1}"/>
              </a:ext>
            </a:extLst>
          </p:cNvPr>
          <p:cNvCxnSpPr/>
          <p:nvPr/>
        </p:nvCxnSpPr>
        <p:spPr>
          <a:xfrm>
            <a:off x="-6509" y="705597"/>
            <a:ext cx="9144000" cy="0"/>
          </a:xfrm>
          <a:prstGeom prst="line">
            <a:avLst/>
          </a:prstGeom>
          <a:ln w="57150" cmpd="thickThin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79451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E791D7-4F89-71F9-BA06-3FE9CAF01602}"/>
              </a:ext>
            </a:extLst>
          </p:cNvPr>
          <p:cNvSpPr txBox="1"/>
          <p:nvPr/>
        </p:nvSpPr>
        <p:spPr>
          <a:xfrm>
            <a:off x="19126" y="25400"/>
            <a:ext cx="9089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457200"/>
            <a:r>
              <a:rPr lang="en-US" sz="3200" kern="0" dirty="0">
                <a:solidFill>
                  <a:srgbClr val="000000"/>
                </a:solidFill>
                <a:latin typeface="Arial"/>
                <a:cs typeface="Arial"/>
              </a:rPr>
              <a:t>4. Graph algorithms &amp; entity-oriented questions</a:t>
            </a:r>
            <a:endParaRPr lang="en-US" sz="32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DAAD45-D7C9-B3C4-9BD5-591F72D0B6E4}"/>
              </a:ext>
            </a:extLst>
          </p:cNvPr>
          <p:cNvSpPr txBox="1"/>
          <p:nvPr/>
        </p:nvSpPr>
        <p:spPr>
          <a:xfrm>
            <a:off x="1593730" y="794388"/>
            <a:ext cx="59565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 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project((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a:User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)-[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f:Follows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]-&gt;(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b:User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)) as g</a:t>
            </a:r>
          </a:p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  </a:t>
            </a:r>
            <a:r>
              <a:rPr lang="en-US" sz="20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algs.pageRank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(g)</a:t>
            </a:r>
          </a:p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YIELD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node,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E96F84F-E4AC-14E2-26AA-C11B68BBBF3A}"/>
              </a:ext>
            </a:extLst>
          </p:cNvPr>
          <p:cNvCxnSpPr/>
          <p:nvPr/>
        </p:nvCxnSpPr>
        <p:spPr>
          <a:xfrm>
            <a:off x="-6509" y="705597"/>
            <a:ext cx="9144000" cy="0"/>
          </a:xfrm>
          <a:prstGeom prst="line">
            <a:avLst/>
          </a:prstGeom>
          <a:ln w="57150" cmpd="thickThin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1BD42DB-6108-BA00-5F40-E0BC9BEC01D2}"/>
              </a:ext>
            </a:extLst>
          </p:cNvPr>
          <p:cNvSpPr txBox="1"/>
          <p:nvPr/>
        </p:nvSpPr>
        <p:spPr>
          <a:xfrm>
            <a:off x="1469013" y="1928724"/>
            <a:ext cx="653617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 project((</a:t>
            </a:r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a:Account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)-[</a:t>
            </a:r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t:eTransfer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r>
              <a:rPr lang="en-US" sz="2000" dirty="0">
                <a:latin typeface="Times" pitchFamily="2" charset="0"/>
                <a:cs typeface="Arial" panose="020B0604020202020204" pitchFamily="34" charset="0"/>
              </a:rPr>
              <a:t>-&gt;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b:Account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)) </a:t>
            </a:r>
            <a:r>
              <a:rPr lang="en-US" sz="19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g</a:t>
            </a:r>
          </a:p>
          <a:p>
            <a:r>
              <a:rPr lang="en-US" sz="19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  </a:t>
            </a:r>
            <a:r>
              <a:rPr lang="en-US" sz="19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algs.GraphSage</a:t>
            </a:r>
            <a:r>
              <a:rPr lang="en-US" sz="19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19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9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YIELD 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node, embedding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45587B5-F2A4-B83B-4C54-FACE6E417C6D}"/>
              </a:ext>
            </a:extLst>
          </p:cNvPr>
          <p:cNvGrpSpPr/>
          <p:nvPr/>
        </p:nvGrpSpPr>
        <p:grpSpPr>
          <a:xfrm>
            <a:off x="196666" y="2811348"/>
            <a:ext cx="8612325" cy="3887137"/>
            <a:chOff x="196666" y="2811348"/>
            <a:chExt cx="8612325" cy="388713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2AB5D1C-5CEC-3579-A837-68CDD7097350}"/>
                </a:ext>
              </a:extLst>
            </p:cNvPr>
            <p:cNvSpPr txBox="1"/>
            <p:nvPr/>
          </p:nvSpPr>
          <p:spPr>
            <a:xfrm>
              <a:off x="196666" y="3828690"/>
              <a:ext cx="5303012" cy="23237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500" dirty="0"/>
                <a:t>f(      )=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A4B46A4-E5ED-FD4D-B0CF-1BF36C0D518C}"/>
                </a:ext>
              </a:extLst>
            </p:cNvPr>
            <p:cNvCxnSpPr>
              <a:cxnSpLocks/>
            </p:cNvCxnSpPr>
            <p:nvPr/>
          </p:nvCxnSpPr>
          <p:spPr>
            <a:xfrm>
              <a:off x="7180967" y="3521572"/>
              <a:ext cx="0" cy="3091343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89DE2B1-FFD6-5016-AA1A-08FE172E978F}"/>
                </a:ext>
              </a:extLst>
            </p:cNvPr>
            <p:cNvCxnSpPr>
              <a:cxnSpLocks/>
            </p:cNvCxnSpPr>
            <p:nvPr/>
          </p:nvCxnSpPr>
          <p:spPr>
            <a:xfrm>
              <a:off x="5435596" y="5067244"/>
              <a:ext cx="3373395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C8A9BBB-8030-C673-D701-942F129214DC}"/>
                </a:ext>
              </a:extLst>
            </p:cNvPr>
            <p:cNvSpPr/>
            <p:nvPr/>
          </p:nvSpPr>
          <p:spPr>
            <a:xfrm>
              <a:off x="5715756" y="3958178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696AC0A-0AF6-AF71-289F-FD35859C8CD6}"/>
                </a:ext>
              </a:extLst>
            </p:cNvPr>
            <p:cNvSpPr/>
            <p:nvPr/>
          </p:nvSpPr>
          <p:spPr>
            <a:xfrm>
              <a:off x="5996359" y="3737052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E9908EC-3D84-881A-78FC-9CEE1BD69679}"/>
                </a:ext>
              </a:extLst>
            </p:cNvPr>
            <p:cNvSpPr/>
            <p:nvPr/>
          </p:nvSpPr>
          <p:spPr>
            <a:xfrm>
              <a:off x="5951496" y="4152010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21CF3A1-7F41-C431-FCD0-5723EBAA14C6}"/>
                </a:ext>
              </a:extLst>
            </p:cNvPr>
            <p:cNvSpPr/>
            <p:nvPr/>
          </p:nvSpPr>
          <p:spPr>
            <a:xfrm>
              <a:off x="7975598" y="385191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13367D-6D45-20C1-CFBB-75C027D474B1}"/>
                </a:ext>
              </a:extLst>
            </p:cNvPr>
            <p:cNvSpPr/>
            <p:nvPr/>
          </p:nvSpPr>
          <p:spPr>
            <a:xfrm>
              <a:off x="6875760" y="4751304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3FECFCC-B137-8AB4-57CF-6DA31D270223}"/>
                </a:ext>
              </a:extLst>
            </p:cNvPr>
            <p:cNvSpPr/>
            <p:nvPr/>
          </p:nvSpPr>
          <p:spPr>
            <a:xfrm>
              <a:off x="7972978" y="4173204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558EE5-DEF5-2463-D5CA-8CAA71FE1130}"/>
                </a:ext>
              </a:extLst>
            </p:cNvPr>
            <p:cNvSpPr/>
            <p:nvPr/>
          </p:nvSpPr>
          <p:spPr>
            <a:xfrm>
              <a:off x="8280398" y="415671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7F91D2E-4D61-11D1-C913-DE94620D0999}"/>
                </a:ext>
              </a:extLst>
            </p:cNvPr>
            <p:cNvSpPr/>
            <p:nvPr/>
          </p:nvSpPr>
          <p:spPr>
            <a:xfrm>
              <a:off x="6039038" y="5708920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13DE103-2FD1-FBBC-4BB0-2981DA0A1A95}"/>
                </a:ext>
              </a:extLst>
            </p:cNvPr>
            <p:cNvSpPr/>
            <p:nvPr/>
          </p:nvSpPr>
          <p:spPr>
            <a:xfrm>
              <a:off x="6191438" y="5861320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0F0FB0D-4CF9-2AB2-11EC-B7AAEFB2C2DD}"/>
                </a:ext>
              </a:extLst>
            </p:cNvPr>
            <p:cNvSpPr/>
            <p:nvPr/>
          </p:nvSpPr>
          <p:spPr>
            <a:xfrm>
              <a:off x="5886466" y="6100395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ABB1FD-DDF3-D7FC-40D4-A4220CCB5621}"/>
                </a:ext>
              </a:extLst>
            </p:cNvPr>
            <p:cNvSpPr/>
            <p:nvPr/>
          </p:nvSpPr>
          <p:spPr>
            <a:xfrm>
              <a:off x="6249177" y="612948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343E81-FAA4-72B7-814C-9F1D49E9F5E8}"/>
                </a:ext>
              </a:extLst>
            </p:cNvPr>
            <p:cNvSpPr/>
            <p:nvPr/>
          </p:nvSpPr>
          <p:spPr>
            <a:xfrm>
              <a:off x="7593523" y="5797963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07E75AA-9ED1-C8D1-50A0-05AC67C86256}"/>
                </a:ext>
              </a:extLst>
            </p:cNvPr>
            <p:cNvSpPr/>
            <p:nvPr/>
          </p:nvSpPr>
          <p:spPr>
            <a:xfrm>
              <a:off x="7745923" y="5950363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5A9D0C8-2928-F855-1B47-846C0A61C0E9}"/>
                </a:ext>
              </a:extLst>
            </p:cNvPr>
            <p:cNvSpPr/>
            <p:nvPr/>
          </p:nvSpPr>
          <p:spPr>
            <a:xfrm>
              <a:off x="7794361" y="575898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7F7FC43-4356-D8B9-74AE-335D6068B154}"/>
                </a:ext>
              </a:extLst>
            </p:cNvPr>
            <p:cNvSpPr/>
            <p:nvPr/>
          </p:nvSpPr>
          <p:spPr>
            <a:xfrm>
              <a:off x="7668171" y="6191485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901D796-4729-B2FF-2A39-D509B32C2316}"/>
                </a:ext>
              </a:extLst>
            </p:cNvPr>
            <p:cNvSpPr/>
            <p:nvPr/>
          </p:nvSpPr>
          <p:spPr>
            <a:xfrm>
              <a:off x="8099161" y="606378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E8556262-4376-B9CC-F4A5-8207BB41805B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 rot="5400000" flipH="1" flipV="1">
              <a:off x="3779604" y="1867981"/>
              <a:ext cx="416264" cy="4154406"/>
            </a:xfrm>
            <a:prstGeom prst="curvedConnector3">
              <a:avLst>
                <a:gd name="adj1" fmla="val 261783"/>
              </a:avLst>
            </a:prstGeom>
            <a:ln w="12700">
              <a:solidFill>
                <a:schemeClr val="tx2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urved Connector 24">
              <a:extLst>
                <a:ext uri="{FF2B5EF4-FFF2-40B4-BE49-F238E27FC236}">
                  <a16:creationId xmlns:a16="http://schemas.microsoft.com/office/drawing/2014/main" id="{EB61F9AA-E107-1617-7547-E1619BBA36BC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rot="5400000" flipH="1" flipV="1">
              <a:off x="4664156" y="2561234"/>
              <a:ext cx="21533" cy="4441849"/>
            </a:xfrm>
            <a:prstGeom prst="curvedConnector3">
              <a:avLst>
                <a:gd name="adj1" fmla="val 1254911"/>
              </a:avLst>
            </a:prstGeom>
            <a:ln w="12700">
              <a:solidFill>
                <a:schemeClr val="accent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55E127E-E07E-B3C8-0458-8B6AE35DFD4D}"/>
                </a:ext>
              </a:extLst>
            </p:cNvPr>
            <p:cNvSpPr/>
            <p:nvPr/>
          </p:nvSpPr>
          <p:spPr>
            <a:xfrm>
              <a:off x="5996359" y="2811348"/>
              <a:ext cx="2622485" cy="5093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Node Embeddings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2281EE2-B349-AAA0-C5BB-5AB2A8431384}"/>
                </a:ext>
              </a:extLst>
            </p:cNvPr>
            <p:cNvSpPr/>
            <p:nvPr/>
          </p:nvSpPr>
          <p:spPr>
            <a:xfrm>
              <a:off x="1773373" y="4153316"/>
              <a:ext cx="274320" cy="274320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261E63D-02C5-717D-C41A-42AD5CAAEDB9}"/>
                </a:ext>
              </a:extLst>
            </p:cNvPr>
            <p:cNvSpPr/>
            <p:nvPr/>
          </p:nvSpPr>
          <p:spPr>
            <a:xfrm>
              <a:off x="2413825" y="4752751"/>
              <a:ext cx="274320" cy="274320"/>
            </a:xfrm>
            <a:prstGeom prst="ellipse">
              <a:avLst/>
            </a:prstGeom>
            <a:solidFill>
              <a:schemeClr val="accent6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862C787-E678-2032-F46D-951E6B8F6F54}"/>
                </a:ext>
              </a:extLst>
            </p:cNvPr>
            <p:cNvCxnSpPr>
              <a:cxnSpLocks/>
              <a:stCxn id="27" idx="4"/>
              <a:endCxn id="28" idx="1"/>
            </p:cNvCxnSpPr>
            <p:nvPr/>
          </p:nvCxnSpPr>
          <p:spPr>
            <a:xfrm>
              <a:off x="1910533" y="4427636"/>
              <a:ext cx="543465" cy="365288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4F8C72E-65DA-2BA8-DF98-708228B51430}"/>
                </a:ext>
              </a:extLst>
            </p:cNvPr>
            <p:cNvCxnSpPr>
              <a:cxnSpLocks/>
              <a:stCxn id="52" idx="7"/>
              <a:endCxn id="27" idx="4"/>
            </p:cNvCxnSpPr>
            <p:nvPr/>
          </p:nvCxnSpPr>
          <p:spPr>
            <a:xfrm flipV="1">
              <a:off x="1452575" y="4427636"/>
              <a:ext cx="457958" cy="269534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02ECDE4-9868-5D95-0092-852478F8283D}"/>
                </a:ext>
              </a:extLst>
            </p:cNvPr>
            <p:cNvSpPr/>
            <p:nvPr/>
          </p:nvSpPr>
          <p:spPr>
            <a:xfrm>
              <a:off x="1296335" y="5207338"/>
              <a:ext cx="274320" cy="274320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1563A5F-83AA-71F4-F4A2-B715112A4642}"/>
                </a:ext>
              </a:extLst>
            </p:cNvPr>
            <p:cNvSpPr/>
            <p:nvPr/>
          </p:nvSpPr>
          <p:spPr>
            <a:xfrm>
              <a:off x="2562293" y="3878996"/>
              <a:ext cx="274320" cy="274320"/>
            </a:xfrm>
            <a:prstGeom prst="ellipse">
              <a:avLst/>
            </a:prstGeom>
            <a:solidFill>
              <a:schemeClr val="accent6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0300217-2345-73AA-57D7-7ED685AC1E5A}"/>
                </a:ext>
              </a:extLst>
            </p:cNvPr>
            <p:cNvSpPr/>
            <p:nvPr/>
          </p:nvSpPr>
          <p:spPr>
            <a:xfrm>
              <a:off x="2894946" y="5639832"/>
              <a:ext cx="274320" cy="274320"/>
            </a:xfrm>
            <a:prstGeom prst="ellipse">
              <a:avLst/>
            </a:prstGeom>
            <a:solidFill>
              <a:srgbClr val="00B05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C0771E5-669A-9E9C-78E0-1778D007C432}"/>
                </a:ext>
              </a:extLst>
            </p:cNvPr>
            <p:cNvSpPr/>
            <p:nvPr/>
          </p:nvSpPr>
          <p:spPr>
            <a:xfrm>
              <a:off x="1845113" y="5560564"/>
              <a:ext cx="274320" cy="274320"/>
            </a:xfrm>
            <a:prstGeom prst="ellipse">
              <a:avLst/>
            </a:prstGeom>
            <a:solidFill>
              <a:srgbClr val="00B05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026200F-7D8A-AF53-DFF0-48FBC1E10FB2}"/>
                </a:ext>
              </a:extLst>
            </p:cNvPr>
            <p:cNvSpPr/>
            <p:nvPr/>
          </p:nvSpPr>
          <p:spPr>
            <a:xfrm>
              <a:off x="3117176" y="4354874"/>
              <a:ext cx="274320" cy="274320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DB7F9DE-32B7-B75D-9AB6-932CAD21CE1F}"/>
                </a:ext>
              </a:extLst>
            </p:cNvPr>
            <p:cNvSpPr/>
            <p:nvPr/>
          </p:nvSpPr>
          <p:spPr>
            <a:xfrm>
              <a:off x="3482161" y="5249496"/>
              <a:ext cx="274320" cy="274320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0AB50ED-8E02-347D-9252-8BC0D41637AC}"/>
                </a:ext>
              </a:extLst>
            </p:cNvPr>
            <p:cNvSpPr/>
            <p:nvPr/>
          </p:nvSpPr>
          <p:spPr>
            <a:xfrm>
              <a:off x="2376140" y="5926215"/>
              <a:ext cx="274320" cy="274320"/>
            </a:xfrm>
            <a:prstGeom prst="ellipse">
              <a:avLst/>
            </a:prstGeom>
            <a:solidFill>
              <a:schemeClr val="accent6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802F586-286B-FC92-DA6A-E687CCD197F4}"/>
                </a:ext>
              </a:extLst>
            </p:cNvPr>
            <p:cNvSpPr/>
            <p:nvPr/>
          </p:nvSpPr>
          <p:spPr>
            <a:xfrm>
              <a:off x="3609816" y="6065821"/>
              <a:ext cx="274320" cy="274320"/>
            </a:xfrm>
            <a:prstGeom prst="ellipse">
              <a:avLst/>
            </a:prstGeom>
            <a:solidFill>
              <a:schemeClr val="accent6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F6BA14-4D42-CC22-7841-D9C5F9B047A7}"/>
                </a:ext>
              </a:extLst>
            </p:cNvPr>
            <p:cNvSpPr/>
            <p:nvPr/>
          </p:nvSpPr>
          <p:spPr>
            <a:xfrm>
              <a:off x="3682339" y="4168734"/>
              <a:ext cx="274320" cy="274320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9A0F449-B2F8-8E68-90D3-0B20AF5D3890}"/>
                </a:ext>
              </a:extLst>
            </p:cNvPr>
            <p:cNvSpPr/>
            <p:nvPr/>
          </p:nvSpPr>
          <p:spPr>
            <a:xfrm>
              <a:off x="1707953" y="6424165"/>
              <a:ext cx="274320" cy="274320"/>
            </a:xfrm>
            <a:prstGeom prst="ellipse">
              <a:avLst/>
            </a:prstGeom>
            <a:solidFill>
              <a:schemeClr val="accent6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829CB12-AC65-65AC-08B2-DC5095286B44}"/>
                </a:ext>
              </a:extLst>
            </p:cNvPr>
            <p:cNvCxnSpPr>
              <a:cxnSpLocks/>
              <a:stCxn id="28" idx="6"/>
              <a:endCxn id="36" idx="3"/>
            </p:cNvCxnSpPr>
            <p:nvPr/>
          </p:nvCxnSpPr>
          <p:spPr>
            <a:xfrm flipV="1">
              <a:off x="2688145" y="4589021"/>
              <a:ext cx="469204" cy="30089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CD97DF6-6EB2-A756-904E-23FC9CC03AD5}"/>
                </a:ext>
              </a:extLst>
            </p:cNvPr>
            <p:cNvCxnSpPr>
              <a:cxnSpLocks/>
              <a:stCxn id="52" idx="6"/>
              <a:endCxn id="28" idx="3"/>
            </p:cNvCxnSpPr>
            <p:nvPr/>
          </p:nvCxnSpPr>
          <p:spPr>
            <a:xfrm>
              <a:off x="1492748" y="4794157"/>
              <a:ext cx="961250" cy="192741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F3FB1FF-98C7-B493-1299-11416E47A671}"/>
                </a:ext>
              </a:extLst>
            </p:cNvPr>
            <p:cNvCxnSpPr>
              <a:cxnSpLocks/>
              <a:stCxn id="34" idx="5"/>
              <a:endCxn id="38" idx="1"/>
            </p:cNvCxnSpPr>
            <p:nvPr/>
          </p:nvCxnSpPr>
          <p:spPr>
            <a:xfrm>
              <a:off x="2079260" y="5794711"/>
              <a:ext cx="337053" cy="17167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5B85EFE0-3550-57BA-5A32-0FB17E21A450}"/>
                </a:ext>
              </a:extLst>
            </p:cNvPr>
            <p:cNvCxnSpPr>
              <a:cxnSpLocks/>
              <a:stCxn id="28" idx="0"/>
              <a:endCxn id="32" idx="4"/>
            </p:cNvCxnSpPr>
            <p:nvPr/>
          </p:nvCxnSpPr>
          <p:spPr>
            <a:xfrm flipV="1">
              <a:off x="2550985" y="4153316"/>
              <a:ext cx="148468" cy="599435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3E35289-8016-18C1-0F14-3EE95DC3D7BB}"/>
                </a:ext>
              </a:extLst>
            </p:cNvPr>
            <p:cNvCxnSpPr>
              <a:cxnSpLocks/>
              <a:stCxn id="36" idx="1"/>
              <a:endCxn id="32" idx="5"/>
            </p:cNvCxnSpPr>
            <p:nvPr/>
          </p:nvCxnSpPr>
          <p:spPr>
            <a:xfrm flipH="1" flipV="1">
              <a:off x="2796440" y="4113143"/>
              <a:ext cx="360909" cy="281904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9F6D43B-21D3-11C1-711B-014A383184BC}"/>
                </a:ext>
              </a:extLst>
            </p:cNvPr>
            <p:cNvCxnSpPr>
              <a:cxnSpLocks/>
              <a:stCxn id="37" idx="3"/>
              <a:endCxn id="33" idx="7"/>
            </p:cNvCxnSpPr>
            <p:nvPr/>
          </p:nvCxnSpPr>
          <p:spPr>
            <a:xfrm flipH="1">
              <a:off x="3129093" y="5483643"/>
              <a:ext cx="393241" cy="196362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9A83833-48B2-62FF-2015-D1E3C7C5B825}"/>
                </a:ext>
              </a:extLst>
            </p:cNvPr>
            <p:cNvCxnSpPr>
              <a:cxnSpLocks/>
              <a:stCxn id="39" idx="1"/>
              <a:endCxn id="33" idx="5"/>
            </p:cNvCxnSpPr>
            <p:nvPr/>
          </p:nvCxnSpPr>
          <p:spPr>
            <a:xfrm flipH="1" flipV="1">
              <a:off x="3129093" y="5873979"/>
              <a:ext cx="520896" cy="232015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9819D55-40C7-B491-693F-F45AD631839E}"/>
                </a:ext>
              </a:extLst>
            </p:cNvPr>
            <p:cNvCxnSpPr>
              <a:cxnSpLocks/>
              <a:stCxn id="34" idx="4"/>
              <a:endCxn id="41" idx="0"/>
            </p:cNvCxnSpPr>
            <p:nvPr/>
          </p:nvCxnSpPr>
          <p:spPr>
            <a:xfrm flipH="1">
              <a:off x="1845113" y="5834884"/>
              <a:ext cx="137160" cy="589281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25B7AD4-BAA2-FEEB-01B0-3DE61E3A2B60}"/>
                </a:ext>
              </a:extLst>
            </p:cNvPr>
            <p:cNvCxnSpPr>
              <a:cxnSpLocks/>
              <a:stCxn id="34" idx="1"/>
              <a:endCxn id="31" idx="5"/>
            </p:cNvCxnSpPr>
            <p:nvPr/>
          </p:nvCxnSpPr>
          <p:spPr>
            <a:xfrm flipH="1" flipV="1">
              <a:off x="1530482" y="5441485"/>
              <a:ext cx="354804" cy="159252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B71CC29A-22BE-DF27-CEC8-E2F81B1FD36F}"/>
                </a:ext>
              </a:extLst>
            </p:cNvPr>
            <p:cNvCxnSpPr>
              <a:cxnSpLocks/>
              <a:stCxn id="36" idx="6"/>
              <a:endCxn id="40" idx="3"/>
            </p:cNvCxnSpPr>
            <p:nvPr/>
          </p:nvCxnSpPr>
          <p:spPr>
            <a:xfrm flipV="1">
              <a:off x="3391496" y="4402881"/>
              <a:ext cx="331016" cy="89153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1560905-B859-5D1C-DF11-54060745BA40}"/>
                </a:ext>
              </a:extLst>
            </p:cNvPr>
            <p:cNvSpPr/>
            <p:nvPr/>
          </p:nvSpPr>
          <p:spPr>
            <a:xfrm>
              <a:off x="1218428" y="4656997"/>
              <a:ext cx="274320" cy="274320"/>
            </a:xfrm>
            <a:prstGeom prst="ellipse">
              <a:avLst/>
            </a:prstGeom>
            <a:solidFill>
              <a:srgbClr val="00B05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6514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738551" y="6467475"/>
            <a:ext cx="2133600" cy="365125"/>
          </a:xfrm>
        </p:spPr>
        <p:txBody>
          <a:bodyPr/>
          <a:lstStyle/>
          <a:p>
            <a:fld id="{65CC13EC-677E-384F-B278-2939878C589F}" type="slidenum">
              <a:rPr lang="en-US" smtClean="0"/>
              <a:t>2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41BA65-44D2-4B4F-B7F0-08159246FEAB}"/>
              </a:ext>
            </a:extLst>
          </p:cNvPr>
          <p:cNvCxnSpPr/>
          <p:nvPr/>
        </p:nvCxnSpPr>
        <p:spPr>
          <a:xfrm>
            <a:off x="-6509" y="705597"/>
            <a:ext cx="9144000" cy="0"/>
          </a:xfrm>
          <a:prstGeom prst="line">
            <a:avLst/>
          </a:prstGeom>
          <a:ln w="57150" cmpd="thickThin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AA938BE-47BD-4745-9337-0680DF1A0585}"/>
              </a:ext>
            </a:extLst>
          </p:cNvPr>
          <p:cNvSpPr txBox="1"/>
          <p:nvPr/>
        </p:nvSpPr>
        <p:spPr>
          <a:xfrm>
            <a:off x="19126" y="25400"/>
            <a:ext cx="908942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457200"/>
            <a:r>
              <a:rPr lang="en-US" sz="3200" kern="0" dirty="0">
                <a:solidFill>
                  <a:srgbClr val="000000"/>
                </a:solidFill>
                <a:latin typeface="Arial"/>
                <a:cs typeface="Arial"/>
              </a:rPr>
              <a:t>Quick Bio</a:t>
            </a:r>
            <a:endParaRPr lang="en-US" sz="32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0E4E95-EFC8-634E-9E40-3258CF400262}"/>
              </a:ext>
            </a:extLst>
          </p:cNvPr>
          <p:cNvSpPr/>
          <p:nvPr/>
        </p:nvSpPr>
        <p:spPr>
          <a:xfrm>
            <a:off x="-6509" y="705597"/>
            <a:ext cx="9150509" cy="1685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Assoc. Prof. at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UWaterloo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Part of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Data Systems Group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Co-founder of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Kùzu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Inc (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https://github.com/kuzudb/kuzu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Develops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Kùzu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graph DBMS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C775721-1EFB-277C-7987-541CF40B56DE}"/>
              </a:ext>
            </a:extLst>
          </p:cNvPr>
          <p:cNvGrpSpPr/>
          <p:nvPr/>
        </p:nvGrpSpPr>
        <p:grpSpPr>
          <a:xfrm>
            <a:off x="1007744" y="2743821"/>
            <a:ext cx="6797607" cy="2945447"/>
            <a:chOff x="1397388" y="2982850"/>
            <a:chExt cx="6797607" cy="2945447"/>
          </a:xfrm>
        </p:grpSpPr>
        <p:pic>
          <p:nvPicPr>
            <p:cNvPr id="7" name="Picture 6">
              <a:hlinkClick r:id="rId5"/>
              <a:extLst>
                <a:ext uri="{FF2B5EF4-FFF2-40B4-BE49-F238E27FC236}">
                  <a16:creationId xmlns:a16="http://schemas.microsoft.com/office/drawing/2014/main" id="{5525B1BB-1E15-7642-3473-4ED306A85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68021" y="2982850"/>
              <a:ext cx="2579764" cy="727063"/>
            </a:xfrm>
            <a:prstGeom prst="rect">
              <a:avLst/>
            </a:prstGeom>
          </p:spPr>
        </p:pic>
        <p:pic>
          <p:nvPicPr>
            <p:cNvPr id="8" name="Picture 7" descr="neo4j-icon.png">
              <a:extLst>
                <a:ext uri="{FF2B5EF4-FFF2-40B4-BE49-F238E27FC236}">
                  <a16:creationId xmlns:a16="http://schemas.microsoft.com/office/drawing/2014/main" id="{751BC1CC-0507-EF27-E0D9-015237C2FDF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7388" y="3793409"/>
              <a:ext cx="1899249" cy="914400"/>
            </a:xfrm>
            <a:prstGeom prst="rect">
              <a:avLst/>
            </a:prstGeom>
          </p:spPr>
        </p:pic>
        <p:pic>
          <p:nvPicPr>
            <p:cNvPr id="9" name="Picture 8" descr="tiger-graph-icon.png">
              <a:extLst>
                <a:ext uri="{FF2B5EF4-FFF2-40B4-BE49-F238E27FC236}">
                  <a16:creationId xmlns:a16="http://schemas.microsoft.com/office/drawing/2014/main" id="{B4FA5F08-1A94-D993-5723-80898919DB5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4604" y="4193070"/>
              <a:ext cx="1866619" cy="727063"/>
            </a:xfrm>
            <a:prstGeom prst="rect">
              <a:avLst/>
            </a:prstGeom>
          </p:spPr>
        </p:pic>
        <p:pic>
          <p:nvPicPr>
            <p:cNvPr id="10" name="Picture 9" descr="neptune.png">
              <a:extLst>
                <a:ext uri="{FF2B5EF4-FFF2-40B4-BE49-F238E27FC236}">
                  <a16:creationId xmlns:a16="http://schemas.microsoft.com/office/drawing/2014/main" id="{5FA07D87-5E4C-C98C-834E-CE5783FA5C0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5015" y="5028385"/>
              <a:ext cx="1325881" cy="70207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FD59888-3806-C877-5927-3FD05BFE7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61395" y="3564809"/>
              <a:ext cx="2133600" cy="13716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745D385-06EF-0B3C-B5CE-1151A61D7DC3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59012" y="5013897"/>
              <a:ext cx="1899248" cy="9144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50041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A938BE-47BD-4745-9337-0680DF1A0585}"/>
              </a:ext>
            </a:extLst>
          </p:cNvPr>
          <p:cNvSpPr txBox="1"/>
          <p:nvPr/>
        </p:nvSpPr>
        <p:spPr>
          <a:xfrm>
            <a:off x="19126" y="25400"/>
            <a:ext cx="9089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457200"/>
            <a:r>
              <a:rPr lang="en-US" sz="3200" kern="0" dirty="0">
                <a:solidFill>
                  <a:srgbClr val="000000"/>
                </a:solidFill>
                <a:latin typeface="Arial"/>
                <a:cs typeface="Arial"/>
              </a:rPr>
              <a:t>Most Popular Question About GDBMSs</a:t>
            </a:r>
            <a:endParaRPr lang="en-US" sz="32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DEC877-A25C-E57D-D97F-C23D7937C51D}"/>
              </a:ext>
            </a:extLst>
          </p:cNvPr>
          <p:cNvCxnSpPr/>
          <p:nvPr/>
        </p:nvCxnSpPr>
        <p:spPr>
          <a:xfrm>
            <a:off x="-6509" y="705597"/>
            <a:ext cx="9144000" cy="0"/>
          </a:xfrm>
          <a:prstGeom prst="line">
            <a:avLst/>
          </a:prstGeom>
          <a:ln w="57150" cmpd="thickThin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79B6E51-985B-9834-3FAA-56FAD2B75F68}"/>
              </a:ext>
            </a:extLst>
          </p:cNvPr>
          <p:cNvSpPr txBox="1"/>
          <p:nvPr/>
        </p:nvSpPr>
        <p:spPr>
          <a:xfrm>
            <a:off x="-30302" y="660627"/>
            <a:ext cx="9138853" cy="6117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kern="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Differences between GDBMSs and RDBMSs?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From a user’s perspective: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Recursive Queries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Flexible join sequences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Querying patterns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Graph algorithms &amp; entity-oriented questions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Modeling complex &amp; irregular domains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kern="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From a system implementation perspective: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kern="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Predefined joins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kern="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Techniques for recursive joins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kern="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Techniques for growing joins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98A083-5322-18E0-BBA2-DBA063C9DD60}"/>
              </a:ext>
            </a:extLst>
          </p:cNvPr>
          <p:cNvSpPr/>
          <p:nvPr/>
        </p:nvSpPr>
        <p:spPr>
          <a:xfrm>
            <a:off x="327334" y="4030700"/>
            <a:ext cx="5927569" cy="531764"/>
          </a:xfrm>
          <a:prstGeom prst="rect">
            <a:avLst/>
          </a:prstGeom>
          <a:noFill/>
          <a:ln w="22225">
            <a:solidFill>
              <a:srgbClr val="C00000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92F8ED-9042-28DD-1133-89F425D1E884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254903" y="4257862"/>
            <a:ext cx="509667" cy="415499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D1A1ECB-C1F7-046E-2899-FEB291961E07}"/>
              </a:ext>
            </a:extLst>
          </p:cNvPr>
          <p:cNvSpPr txBox="1"/>
          <p:nvPr/>
        </p:nvSpPr>
        <p:spPr>
          <a:xfrm>
            <a:off x="6764570" y="4257862"/>
            <a:ext cx="2544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Will discuss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the RDF part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314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A938BE-47BD-4745-9337-0680DF1A0585}"/>
              </a:ext>
            </a:extLst>
          </p:cNvPr>
          <p:cNvSpPr txBox="1"/>
          <p:nvPr/>
        </p:nvSpPr>
        <p:spPr>
          <a:xfrm>
            <a:off x="19126" y="25400"/>
            <a:ext cx="9089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457200"/>
            <a:r>
              <a:rPr lang="en-US" sz="3200" kern="0" dirty="0">
                <a:solidFill>
                  <a:srgbClr val="000000"/>
                </a:solidFill>
                <a:latin typeface="Arial"/>
                <a:cs typeface="Arial"/>
              </a:rPr>
              <a:t>Most Popular Question About GDBMSs</a:t>
            </a:r>
            <a:endParaRPr lang="en-US" sz="32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DEC877-A25C-E57D-D97F-C23D7937C51D}"/>
              </a:ext>
            </a:extLst>
          </p:cNvPr>
          <p:cNvCxnSpPr/>
          <p:nvPr/>
        </p:nvCxnSpPr>
        <p:spPr>
          <a:xfrm>
            <a:off x="-6509" y="705597"/>
            <a:ext cx="9144000" cy="0"/>
          </a:xfrm>
          <a:prstGeom prst="line">
            <a:avLst/>
          </a:prstGeom>
          <a:ln w="57150" cmpd="thickThin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79B6E51-985B-9834-3FAA-56FAD2B75F68}"/>
              </a:ext>
            </a:extLst>
          </p:cNvPr>
          <p:cNvSpPr txBox="1"/>
          <p:nvPr/>
        </p:nvSpPr>
        <p:spPr>
          <a:xfrm>
            <a:off x="-30302" y="660627"/>
            <a:ext cx="9138853" cy="6117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kern="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Differences between GDBMSs and RDBMSs?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kern="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From a user’s perspective: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kern="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Recursive Queries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kern="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Flexible join sequences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kern="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Querying patterns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kern="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Graph algorithms &amp; entity-oriented questions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kern="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Modeling complex &amp; irregular domains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kern="0" dirty="0">
                <a:latin typeface="Arial"/>
                <a:cs typeface="Arial"/>
              </a:rPr>
              <a:t>From a system implementation perspective: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kern="0" dirty="0">
                <a:latin typeface="Arial"/>
                <a:cs typeface="Arial"/>
              </a:rPr>
              <a:t>Predefined joins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kern="0" dirty="0">
                <a:latin typeface="Arial"/>
                <a:cs typeface="Arial"/>
              </a:rPr>
              <a:t>Techniques for recursive joins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kern="0" dirty="0">
                <a:latin typeface="Arial"/>
                <a:cs typeface="Arial"/>
              </a:rPr>
              <a:t>Techniques for growing joins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72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-6509" y="705597"/>
            <a:ext cx="9144000" cy="0"/>
          </a:xfrm>
          <a:prstGeom prst="line">
            <a:avLst/>
          </a:prstGeom>
          <a:ln w="57150" cmpd="thickThin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508" y="20518"/>
            <a:ext cx="9137491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457200"/>
            <a:r>
              <a:rPr lang="en-US" sz="29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“Summary of Differences in System Implementations</a:t>
            </a:r>
            <a:endParaRPr lang="en-US" sz="2900" b="1" dirty="0">
              <a:solidFill>
                <a:srgbClr val="B9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0BF2E2C-8024-C142-B34B-5DB7FCB1D4E2}"/>
              </a:ext>
            </a:extLst>
          </p:cNvPr>
          <p:cNvSpPr/>
          <p:nvPr/>
        </p:nvSpPr>
        <p:spPr>
          <a:xfrm>
            <a:off x="-3823" y="710935"/>
            <a:ext cx="9141313" cy="3076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Property graph DBMSs are optimized for applications such as: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Fraud and threat detection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Recommendations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Pattern &amp; path searching over many-to-many (m-n) relationships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Law of m-n joins: exponential growth in search space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Fast, specialized joins &amp; techniques for mitigating growths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9BF6DB-C1BA-D03A-BE98-12F34A8C3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0743" y="3834365"/>
            <a:ext cx="3782515" cy="28223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437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-6509" y="770306"/>
            <a:ext cx="9144000" cy="0"/>
          </a:xfrm>
          <a:prstGeom prst="line">
            <a:avLst/>
          </a:prstGeom>
          <a:ln w="57150" cmpd="thickThin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508" y="20518"/>
            <a:ext cx="9137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Pre-defined joins vs Value-based Joins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1BC308-6339-5B41-8C05-7B9D8BFE6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2" y="4472379"/>
            <a:ext cx="4757737" cy="18344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88B252-0C3D-3946-8B0C-E1151E37B2AB}"/>
              </a:ext>
            </a:extLst>
          </p:cNvPr>
          <p:cNvSpPr/>
          <p:nvPr/>
        </p:nvSpPr>
        <p:spPr>
          <a:xfrm>
            <a:off x="4013334" y="5331657"/>
            <a:ext cx="4073171" cy="272084"/>
          </a:xfrm>
          <a:prstGeom prst="rect">
            <a:avLst/>
          </a:prstGeom>
          <a:noFill/>
          <a:ln w="4762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585A14-A3A1-F048-AEB2-D277DBBE0904}"/>
              </a:ext>
            </a:extLst>
          </p:cNvPr>
          <p:cNvGrpSpPr/>
          <p:nvPr/>
        </p:nvGrpSpPr>
        <p:grpSpPr>
          <a:xfrm>
            <a:off x="5772150" y="2408764"/>
            <a:ext cx="1447447" cy="2092280"/>
            <a:chOff x="347534" y="1415445"/>
            <a:chExt cx="1675369" cy="267576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13C12B-5798-5140-A3FC-0771F64FD4DC}"/>
                </a:ext>
              </a:extLst>
            </p:cNvPr>
            <p:cNvSpPr/>
            <p:nvPr/>
          </p:nvSpPr>
          <p:spPr>
            <a:xfrm>
              <a:off x="347534" y="3540161"/>
              <a:ext cx="1675369" cy="5510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200" dirty="0">
                  <a:latin typeface="Arial" panose="020B0604020202020204" pitchFamily="34" charset="0"/>
                  <a:cs typeface="Arial" panose="020B0604020202020204" pitchFamily="34" charset="0"/>
                </a:rPr>
                <a:t>Ted Codd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16FD7ED-16C6-A34B-85E3-475F23617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8195" y="1415445"/>
              <a:ext cx="1490472" cy="2124715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4BB88B21-0F3A-2846-84C4-8CF24ADE5896}"/>
              </a:ext>
            </a:extLst>
          </p:cNvPr>
          <p:cNvSpPr/>
          <p:nvPr/>
        </p:nvSpPr>
        <p:spPr>
          <a:xfrm>
            <a:off x="-15611" y="6144485"/>
            <a:ext cx="9144000" cy="578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… but also the reason GDBMSs can be very fast at those joins.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0F37B24-A267-994C-BD84-B8BFB9C41A1F}"/>
              </a:ext>
            </a:extLst>
          </p:cNvPr>
          <p:cNvSpPr/>
          <p:nvPr/>
        </p:nvSpPr>
        <p:spPr>
          <a:xfrm>
            <a:off x="290765" y="1235001"/>
            <a:ext cx="3980140" cy="1131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Network Model (1960s)</a:t>
            </a:r>
          </a:p>
          <a:p>
            <a:pPr algn="ctr"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IDS: First DBMS in history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30BC4C9-8903-3D42-97D0-A3FDE31B2078}"/>
              </a:ext>
            </a:extLst>
          </p:cNvPr>
          <p:cNvSpPr/>
          <p:nvPr/>
        </p:nvSpPr>
        <p:spPr>
          <a:xfrm>
            <a:off x="4565491" y="1235001"/>
            <a:ext cx="4181399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Relational Model (1970s)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FF16BE7-E8DD-B14D-912E-C0031C849A5F}"/>
              </a:ext>
            </a:extLst>
          </p:cNvPr>
          <p:cNvGrpSpPr/>
          <p:nvPr/>
        </p:nvGrpSpPr>
        <p:grpSpPr>
          <a:xfrm>
            <a:off x="573275" y="2408764"/>
            <a:ext cx="3405149" cy="2137443"/>
            <a:chOff x="175037" y="1362457"/>
            <a:chExt cx="4304541" cy="273352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9646013-CFC6-EA43-A3B0-7A825209C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3150" y="1362457"/>
              <a:ext cx="3111168" cy="2066543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B510284-D8CE-2646-9FD2-6A5533CAAD44}"/>
                </a:ext>
              </a:extLst>
            </p:cNvPr>
            <p:cNvSpPr/>
            <p:nvPr/>
          </p:nvSpPr>
          <p:spPr>
            <a:xfrm>
              <a:off x="175037" y="3304338"/>
              <a:ext cx="4304541" cy="791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600" dirty="0">
                  <a:latin typeface="Trebuchet MS"/>
                  <a:cs typeface="Trebuchet MS"/>
                </a:rPr>
                <a:t>Charles Bachman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8811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C27FB5E3-6C2F-F125-D7A2-24A6C92887EE}"/>
              </a:ext>
            </a:extLst>
          </p:cNvPr>
          <p:cNvSpPr txBox="1"/>
          <p:nvPr/>
        </p:nvSpPr>
        <p:spPr>
          <a:xfrm>
            <a:off x="370242" y="3006596"/>
            <a:ext cx="3678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p:Person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),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c:Country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p.cntrCode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c.code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c.pop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AD583E-AAA5-8AD1-7901-E32510A5E557}"/>
              </a:ext>
            </a:extLst>
          </p:cNvPr>
          <p:cNvSpPr/>
          <p:nvPr/>
        </p:nvSpPr>
        <p:spPr>
          <a:xfrm>
            <a:off x="-29571" y="921221"/>
            <a:ext cx="9066107" cy="2060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Modern GDBMSs still support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prejoining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node records w/ each other:</a:t>
            </a:r>
            <a:endParaRPr lang="en-US" sz="2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7213" lvl="1" indent="-214313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a restriction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7213" lvl="1" indent="-214313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2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Optimization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to be fast at common joins: constant-time access to </a:t>
            </a:r>
            <a:r>
              <a:rPr lang="en-US" sz="2200" i="1" dirty="0" err="1">
                <a:latin typeface="Arial" panose="020B0604020202020204" pitchFamily="34" charset="0"/>
                <a:cs typeface="Arial" panose="020B0604020202020204" pitchFamily="34" charset="0"/>
              </a:rPr>
              <a:t>prejoined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latin typeface="Arial" panose="020B0604020202020204" pitchFamily="34" charset="0"/>
                <a:cs typeface="Arial" panose="020B0604020202020204" pitchFamily="34" charset="0"/>
              </a:rPr>
              <a:t>nbrs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52AD1F2-9B41-D1DB-0FFC-BCB31DE5F505}"/>
              </a:ext>
            </a:extLst>
          </p:cNvPr>
          <p:cNvSpPr txBox="1"/>
          <p:nvPr/>
        </p:nvSpPr>
        <p:spPr>
          <a:xfrm>
            <a:off x="3694499" y="3006597"/>
            <a:ext cx="4945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p:Person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)-[: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LivesIn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]-&gt;(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c:Country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c.pop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F9AC46-E32E-4F53-2A84-A1E07D4386C6}"/>
              </a:ext>
            </a:extLst>
          </p:cNvPr>
          <p:cNvSpPr txBox="1"/>
          <p:nvPr/>
        </p:nvSpPr>
        <p:spPr>
          <a:xfrm>
            <a:off x="370241" y="4169547"/>
            <a:ext cx="3678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c.pop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Person p, Country c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p.cntrCode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c.code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A680926-383C-38F1-4DBF-1FB78F0A5C5F}"/>
              </a:ext>
            </a:extLst>
          </p:cNvPr>
          <p:cNvGrpSpPr/>
          <p:nvPr/>
        </p:nvGrpSpPr>
        <p:grpSpPr>
          <a:xfrm>
            <a:off x="5294291" y="3978011"/>
            <a:ext cx="1058874" cy="973836"/>
            <a:chOff x="3901180" y="3137702"/>
            <a:chExt cx="1411832" cy="129844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36ADBDB-B48A-EF3E-43AC-4A4989B950D9}"/>
                </a:ext>
              </a:extLst>
            </p:cNvPr>
            <p:cNvSpPr/>
            <p:nvPr/>
          </p:nvSpPr>
          <p:spPr>
            <a:xfrm>
              <a:off x="3974691" y="3137702"/>
              <a:ext cx="1298448" cy="12984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370931-3C95-E8CA-2157-652C4279A5EE}"/>
                </a:ext>
              </a:extLst>
            </p:cNvPr>
            <p:cNvSpPr txBox="1"/>
            <p:nvPr/>
          </p:nvSpPr>
          <p:spPr>
            <a:xfrm>
              <a:off x="3901180" y="3230115"/>
              <a:ext cx="1411832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25" dirty="0">
                  <a:solidFill>
                    <a:schemeClr val="accent6">
                      <a:lumMod val="75000"/>
                    </a:schemeClr>
                  </a:solidFill>
                  <a:latin typeface="Arial"/>
                  <a:cs typeface="Arial"/>
                </a:rPr>
                <a:t>Person</a:t>
              </a:r>
            </a:p>
            <a:p>
              <a:pPr algn="ctr"/>
              <a:r>
                <a:rPr lang="en-US" sz="1125" dirty="0">
                  <a:latin typeface="Arial"/>
                  <a:cs typeface="Arial"/>
                </a:rPr>
                <a:t>name: Alice</a:t>
              </a:r>
            </a:p>
            <a:p>
              <a:pPr algn="ctr"/>
              <a:r>
                <a:rPr lang="en-US" sz="1125" dirty="0" err="1">
                  <a:latin typeface="Arial"/>
                  <a:cs typeface="Arial"/>
                </a:rPr>
                <a:t>ctryCode</a:t>
              </a:r>
              <a:r>
                <a:rPr lang="en-US" sz="1125" dirty="0">
                  <a:latin typeface="Arial"/>
                  <a:cs typeface="Arial"/>
                </a:rPr>
                <a:t>: CA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3ABCEC3-D602-8C4A-6517-6B0C0D1B670D}"/>
              </a:ext>
            </a:extLst>
          </p:cNvPr>
          <p:cNvGrpSpPr/>
          <p:nvPr/>
        </p:nvGrpSpPr>
        <p:grpSpPr>
          <a:xfrm>
            <a:off x="5924931" y="5521867"/>
            <a:ext cx="972828" cy="768096"/>
            <a:chOff x="3838203" y="3137702"/>
            <a:chExt cx="1297104" cy="1024128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4F6873F-20E8-D4C5-43F7-9966109799E1}"/>
                </a:ext>
              </a:extLst>
            </p:cNvPr>
            <p:cNvSpPr/>
            <p:nvPr/>
          </p:nvSpPr>
          <p:spPr>
            <a:xfrm>
              <a:off x="3974691" y="3137702"/>
              <a:ext cx="1024128" cy="1024128"/>
            </a:xfrm>
            <a:prstGeom prst="ellipse">
              <a:avLst/>
            </a:prstGeom>
            <a:solidFill>
              <a:schemeClr val="accent3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6F3F330-F7FA-BD64-3C25-83AFF7AFE0A4}"/>
                </a:ext>
              </a:extLst>
            </p:cNvPr>
            <p:cNvSpPr txBox="1"/>
            <p:nvPr/>
          </p:nvSpPr>
          <p:spPr>
            <a:xfrm>
              <a:off x="3838203" y="3257351"/>
              <a:ext cx="1297104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25" dirty="0">
                  <a:solidFill>
                    <a:schemeClr val="accent6">
                      <a:lumMod val="75000"/>
                    </a:schemeClr>
                  </a:solidFill>
                  <a:latin typeface="Arial"/>
                  <a:cs typeface="Arial"/>
                </a:rPr>
                <a:t>Country</a:t>
              </a:r>
            </a:p>
            <a:p>
              <a:pPr algn="ctr"/>
              <a:r>
                <a:rPr lang="en-US" sz="1125" dirty="0">
                  <a:latin typeface="Arial"/>
                  <a:cs typeface="Arial"/>
                </a:rPr>
                <a:t>code: CA</a:t>
              </a:r>
            </a:p>
            <a:p>
              <a:pPr algn="ctr"/>
              <a:r>
                <a:rPr lang="en-US" sz="1125" dirty="0">
                  <a:latin typeface="Arial"/>
                  <a:cs typeface="Arial"/>
                </a:rPr>
                <a:t>pop:40M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D35AFA4-D98A-539F-43BE-D18B55C538C6}"/>
              </a:ext>
            </a:extLst>
          </p:cNvPr>
          <p:cNvGrpSpPr/>
          <p:nvPr/>
        </p:nvGrpSpPr>
        <p:grpSpPr>
          <a:xfrm>
            <a:off x="7226681" y="5521867"/>
            <a:ext cx="972828" cy="768096"/>
            <a:chOff x="3838203" y="3137702"/>
            <a:chExt cx="1297104" cy="1024128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4ABE3B4-442A-2981-5597-9670D0F896A7}"/>
                </a:ext>
              </a:extLst>
            </p:cNvPr>
            <p:cNvSpPr/>
            <p:nvPr/>
          </p:nvSpPr>
          <p:spPr>
            <a:xfrm>
              <a:off x="3974691" y="3137702"/>
              <a:ext cx="1024128" cy="1024128"/>
            </a:xfrm>
            <a:prstGeom prst="ellipse">
              <a:avLst/>
            </a:prstGeom>
            <a:solidFill>
              <a:schemeClr val="accent3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391FAC-616F-676A-2F3F-778E3FE22439}"/>
                </a:ext>
              </a:extLst>
            </p:cNvPr>
            <p:cNvSpPr txBox="1"/>
            <p:nvPr/>
          </p:nvSpPr>
          <p:spPr>
            <a:xfrm>
              <a:off x="3838203" y="3257351"/>
              <a:ext cx="1297104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25" dirty="0">
                  <a:solidFill>
                    <a:schemeClr val="accent6">
                      <a:lumMod val="75000"/>
                    </a:schemeClr>
                  </a:solidFill>
                  <a:latin typeface="Arial"/>
                  <a:cs typeface="Arial"/>
                </a:rPr>
                <a:t>Country</a:t>
              </a:r>
            </a:p>
            <a:p>
              <a:pPr algn="ctr"/>
              <a:r>
                <a:rPr lang="en-US" sz="1125" dirty="0">
                  <a:latin typeface="Arial"/>
                  <a:cs typeface="Arial"/>
                </a:rPr>
                <a:t>code: USA</a:t>
              </a:r>
            </a:p>
            <a:p>
              <a:pPr algn="ctr"/>
              <a:r>
                <a:rPr lang="en-US" sz="1125" dirty="0">
                  <a:latin typeface="Arial"/>
                  <a:cs typeface="Arial"/>
                </a:rPr>
                <a:t>pop:333M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41B1ED4-84CB-6B25-CF3B-F0508756F956}"/>
              </a:ext>
            </a:extLst>
          </p:cNvPr>
          <p:cNvGrpSpPr/>
          <p:nvPr/>
        </p:nvGrpSpPr>
        <p:grpSpPr>
          <a:xfrm>
            <a:off x="6469525" y="3978011"/>
            <a:ext cx="1058874" cy="973836"/>
            <a:chOff x="3872279" y="3137702"/>
            <a:chExt cx="1411832" cy="1298448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D0C2340-35A9-8111-0F99-DD598B5AF956}"/>
                </a:ext>
              </a:extLst>
            </p:cNvPr>
            <p:cNvSpPr/>
            <p:nvPr/>
          </p:nvSpPr>
          <p:spPr>
            <a:xfrm>
              <a:off x="3974691" y="3137702"/>
              <a:ext cx="1298448" cy="12984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7428DB9-541E-6DEF-85D7-C47CF9E506B1}"/>
                </a:ext>
              </a:extLst>
            </p:cNvPr>
            <p:cNvSpPr txBox="1"/>
            <p:nvPr/>
          </p:nvSpPr>
          <p:spPr>
            <a:xfrm>
              <a:off x="3872279" y="3210750"/>
              <a:ext cx="1411832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25" dirty="0">
                  <a:solidFill>
                    <a:schemeClr val="accent6">
                      <a:lumMod val="75000"/>
                    </a:schemeClr>
                  </a:solidFill>
                  <a:latin typeface="Arial"/>
                  <a:cs typeface="Arial"/>
                </a:rPr>
                <a:t>Person</a:t>
              </a:r>
            </a:p>
            <a:p>
              <a:pPr algn="ctr"/>
              <a:r>
                <a:rPr lang="en-US" sz="1125" dirty="0">
                  <a:latin typeface="Arial"/>
                  <a:cs typeface="Arial"/>
                </a:rPr>
                <a:t>name: Bob</a:t>
              </a:r>
            </a:p>
            <a:p>
              <a:pPr algn="ctr"/>
              <a:r>
                <a:rPr lang="en-US" sz="1125" dirty="0" err="1">
                  <a:latin typeface="Arial"/>
                  <a:cs typeface="Arial"/>
                </a:rPr>
                <a:t>ctryCode</a:t>
              </a:r>
              <a:r>
                <a:rPr lang="en-US" sz="1125" dirty="0">
                  <a:latin typeface="Arial"/>
                  <a:cs typeface="Arial"/>
                </a:rPr>
                <a:t>: CA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3639B45-3C27-CBF7-64F5-2286DF3A1EBA}"/>
              </a:ext>
            </a:extLst>
          </p:cNvPr>
          <p:cNvGrpSpPr/>
          <p:nvPr/>
        </p:nvGrpSpPr>
        <p:grpSpPr>
          <a:xfrm>
            <a:off x="7533413" y="3978011"/>
            <a:ext cx="1212492" cy="973836"/>
            <a:chOff x="3797329" y="3137702"/>
            <a:chExt cx="1616656" cy="1298448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9BF03D8-8CA9-34BA-CB13-7F43DB0FBFE5}"/>
                </a:ext>
              </a:extLst>
            </p:cNvPr>
            <p:cNvSpPr/>
            <p:nvPr/>
          </p:nvSpPr>
          <p:spPr>
            <a:xfrm>
              <a:off x="3974691" y="3137702"/>
              <a:ext cx="1298448" cy="12984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B25C23E-A183-D91E-B1C8-312C606EAAE9}"/>
                </a:ext>
              </a:extLst>
            </p:cNvPr>
            <p:cNvSpPr txBox="1"/>
            <p:nvPr/>
          </p:nvSpPr>
          <p:spPr>
            <a:xfrm>
              <a:off x="3797329" y="3225741"/>
              <a:ext cx="1616656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25" dirty="0">
                  <a:solidFill>
                    <a:schemeClr val="accent6">
                      <a:lumMod val="75000"/>
                    </a:schemeClr>
                  </a:solidFill>
                  <a:latin typeface="Arial"/>
                  <a:cs typeface="Arial"/>
                </a:rPr>
                <a:t>Person</a:t>
              </a:r>
            </a:p>
            <a:p>
              <a:pPr algn="ctr"/>
              <a:r>
                <a:rPr lang="en-US" sz="1125" dirty="0">
                  <a:latin typeface="Arial"/>
                  <a:cs typeface="Arial"/>
                </a:rPr>
                <a:t>name: Carl</a:t>
              </a:r>
            </a:p>
            <a:p>
              <a:pPr algn="ctr"/>
              <a:r>
                <a:rPr lang="en-US" sz="1125" dirty="0" err="1">
                  <a:latin typeface="Arial"/>
                  <a:cs typeface="Arial"/>
                </a:rPr>
                <a:t>ctryCode</a:t>
              </a:r>
              <a:r>
                <a:rPr lang="en-US" sz="1125" dirty="0">
                  <a:latin typeface="Arial"/>
                  <a:cs typeface="Arial"/>
                </a:rPr>
                <a:t>: USA</a:t>
              </a:r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EEC4028-D455-8B7C-D0C5-9B7D318D4922}"/>
              </a:ext>
            </a:extLst>
          </p:cNvPr>
          <p:cNvCxnSpPr>
            <a:cxnSpLocks/>
            <a:stCxn id="8" idx="4"/>
            <a:endCxn id="38" idx="0"/>
          </p:cNvCxnSpPr>
          <p:nvPr/>
        </p:nvCxnSpPr>
        <p:spPr>
          <a:xfrm>
            <a:off x="5836342" y="4951847"/>
            <a:ext cx="575003" cy="570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859B031-291A-DAA8-BF0A-61299231CCF0}"/>
              </a:ext>
            </a:extLst>
          </p:cNvPr>
          <p:cNvCxnSpPr>
            <a:cxnSpLocks/>
            <a:stCxn id="48" idx="4"/>
            <a:endCxn id="38" idx="0"/>
          </p:cNvCxnSpPr>
          <p:nvPr/>
        </p:nvCxnSpPr>
        <p:spPr>
          <a:xfrm flipH="1">
            <a:off x="6411345" y="4951847"/>
            <a:ext cx="621907" cy="570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87CE98E-9A6F-7100-1342-216BF6565C9B}"/>
              </a:ext>
            </a:extLst>
          </p:cNvPr>
          <p:cNvCxnSpPr>
            <a:cxnSpLocks/>
            <a:stCxn id="51" idx="4"/>
            <a:endCxn id="45" idx="0"/>
          </p:cNvCxnSpPr>
          <p:nvPr/>
        </p:nvCxnSpPr>
        <p:spPr>
          <a:xfrm flipH="1">
            <a:off x="7713095" y="4951847"/>
            <a:ext cx="440258" cy="570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E398645-02EA-6A34-ACE3-19D81D5143C6}"/>
              </a:ext>
            </a:extLst>
          </p:cNvPr>
          <p:cNvSpPr txBox="1"/>
          <p:nvPr/>
        </p:nvSpPr>
        <p:spPr>
          <a:xfrm rot="19078738">
            <a:off x="6169984" y="5024914"/>
            <a:ext cx="80092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 err="1"/>
              <a:t>LivesIn</a:t>
            </a:r>
            <a:endParaRPr lang="en-US" sz="135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306D091-C34A-4759-EE29-16C4B75DF3E3}"/>
              </a:ext>
            </a:extLst>
          </p:cNvPr>
          <p:cNvSpPr txBox="1"/>
          <p:nvPr/>
        </p:nvSpPr>
        <p:spPr>
          <a:xfrm rot="18543941">
            <a:off x="7404302" y="5016962"/>
            <a:ext cx="80092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 err="1"/>
              <a:t>LivesIn</a:t>
            </a:r>
            <a:endParaRPr lang="en-US" sz="135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6A3CACD-C2CC-D06C-E44D-61163CFD4CE2}"/>
              </a:ext>
            </a:extLst>
          </p:cNvPr>
          <p:cNvSpPr txBox="1"/>
          <p:nvPr/>
        </p:nvSpPr>
        <p:spPr>
          <a:xfrm rot="2865631">
            <a:off x="5749485" y="4982139"/>
            <a:ext cx="80092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 err="1"/>
              <a:t>LivesIn</a:t>
            </a:r>
            <a:endParaRPr lang="en-US" sz="135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431E670-24C3-257D-ECF4-3FBDFBD42F4D}"/>
              </a:ext>
            </a:extLst>
          </p:cNvPr>
          <p:cNvCxnSpPr/>
          <p:nvPr/>
        </p:nvCxnSpPr>
        <p:spPr>
          <a:xfrm>
            <a:off x="-6509" y="770306"/>
            <a:ext cx="9144000" cy="0"/>
          </a:xfrm>
          <a:prstGeom prst="line">
            <a:avLst/>
          </a:prstGeom>
          <a:ln w="57150" cmpd="thickThin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5850156-BFEC-FA51-ABD8-4F7FCBBB3432}"/>
              </a:ext>
            </a:extLst>
          </p:cNvPr>
          <p:cNvSpPr txBox="1"/>
          <p:nvPr/>
        </p:nvSpPr>
        <p:spPr>
          <a:xfrm>
            <a:off x="6508" y="20518"/>
            <a:ext cx="9137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Pre-defined joins vs Value-based Joins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80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0" grpId="0"/>
      <p:bldP spid="4" grpId="0"/>
      <p:bldP spid="61" grpId="0"/>
      <p:bldP spid="63" grpId="0"/>
      <p:bldP spid="6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20EBC98-D340-B407-B6CB-F5A2322BA6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963861"/>
              </p:ext>
            </p:extLst>
          </p:nvPr>
        </p:nvGraphicFramePr>
        <p:xfrm>
          <a:off x="6151462" y="2505987"/>
          <a:ext cx="263366" cy="9955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366">
                  <a:extLst>
                    <a:ext uri="{9D8B030D-6E8A-4147-A177-3AD203B41FA5}">
                      <a16:colId xmlns:a16="http://schemas.microsoft.com/office/drawing/2014/main" val="3032942007"/>
                    </a:ext>
                  </a:extLst>
                </a:gridCol>
              </a:tblGrid>
              <a:tr h="331837"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7170649"/>
                  </a:ext>
                </a:extLst>
              </a:tr>
              <a:tr h="331837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3453118"/>
                  </a:ext>
                </a:extLst>
              </a:tr>
              <a:tr h="331837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6957161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6D74002-B249-43C4-2378-3C358C8731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920242"/>
              </p:ext>
            </p:extLst>
          </p:nvPr>
        </p:nvGraphicFramePr>
        <p:xfrm>
          <a:off x="6827771" y="2504550"/>
          <a:ext cx="250217" cy="281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217">
                  <a:extLst>
                    <a:ext uri="{9D8B030D-6E8A-4147-A177-3AD203B41FA5}">
                      <a16:colId xmlns:a16="http://schemas.microsoft.com/office/drawing/2014/main" val="303294200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7170649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D5A4B7D-43A5-47DA-D076-45ADC89A6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143492"/>
              </p:ext>
            </p:extLst>
          </p:nvPr>
        </p:nvGraphicFramePr>
        <p:xfrm>
          <a:off x="6827771" y="2868057"/>
          <a:ext cx="250217" cy="281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217">
                  <a:extLst>
                    <a:ext uri="{9D8B030D-6E8A-4147-A177-3AD203B41FA5}">
                      <a16:colId xmlns:a16="http://schemas.microsoft.com/office/drawing/2014/main" val="303294200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7170649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1F800121-9242-5C59-F805-E33EE25447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02666"/>
              </p:ext>
            </p:extLst>
          </p:nvPr>
        </p:nvGraphicFramePr>
        <p:xfrm>
          <a:off x="6827771" y="3227176"/>
          <a:ext cx="250217" cy="281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217">
                  <a:extLst>
                    <a:ext uri="{9D8B030D-6E8A-4147-A177-3AD203B41FA5}">
                      <a16:colId xmlns:a16="http://schemas.microsoft.com/office/drawing/2014/main" val="303294200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7170649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3485400-46AD-AE50-CAF5-CDCCE9E5A938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414828" y="2641710"/>
            <a:ext cx="412943" cy="38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D268369-FB95-861B-CA22-5633ECD375EE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6414828" y="3003742"/>
            <a:ext cx="412943" cy="52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7F6053B-BFDF-263E-151B-D2CD81F95F2D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414828" y="3364336"/>
            <a:ext cx="412943" cy="38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E93052A-1EBE-A414-130C-24B7CCE2C0D8}"/>
              </a:ext>
            </a:extLst>
          </p:cNvPr>
          <p:cNvSpPr txBox="1"/>
          <p:nvPr/>
        </p:nvSpPr>
        <p:spPr>
          <a:xfrm>
            <a:off x="5572530" y="3580995"/>
            <a:ext cx="194284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“Forward” </a:t>
            </a:r>
            <a:r>
              <a:rPr lang="en-US" sz="1350" dirty="0" err="1"/>
              <a:t>LivesIn</a:t>
            </a:r>
            <a:r>
              <a:rPr lang="en-US" sz="1350" dirty="0"/>
              <a:t> Index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8CB2323-D9C6-B2CB-0E58-4455BFFAFBBA}"/>
              </a:ext>
            </a:extLst>
          </p:cNvPr>
          <p:cNvSpPr/>
          <p:nvPr/>
        </p:nvSpPr>
        <p:spPr>
          <a:xfrm>
            <a:off x="-11373" y="862101"/>
            <a:ext cx="9066107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Optimizations: Join index and fast integer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recordID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-based joins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F5504E3-C484-6907-FE57-BDED5973E64F}"/>
              </a:ext>
            </a:extLst>
          </p:cNvPr>
          <p:cNvGrpSpPr/>
          <p:nvPr/>
        </p:nvGrpSpPr>
        <p:grpSpPr>
          <a:xfrm>
            <a:off x="626498" y="1893135"/>
            <a:ext cx="3451614" cy="2893553"/>
            <a:chOff x="2676836" y="1136012"/>
            <a:chExt cx="4602152" cy="3858070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8E8BA1D-47B6-FEE1-C16A-D509532CC583}"/>
                </a:ext>
              </a:extLst>
            </p:cNvPr>
            <p:cNvGrpSpPr/>
            <p:nvPr/>
          </p:nvGrpSpPr>
          <p:grpSpPr>
            <a:xfrm>
              <a:off x="2676836" y="1486762"/>
              <a:ext cx="4602152" cy="3082602"/>
              <a:chOff x="2693311" y="1196038"/>
              <a:chExt cx="4602152" cy="3082602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1E138A1A-CDA7-99F5-D4EC-F49004F5F9EB}"/>
                  </a:ext>
                </a:extLst>
              </p:cNvPr>
              <p:cNvGrpSpPr/>
              <p:nvPr/>
            </p:nvGrpSpPr>
            <p:grpSpPr>
              <a:xfrm>
                <a:off x="2693311" y="1196038"/>
                <a:ext cx="1411832" cy="1298448"/>
                <a:chOff x="3901180" y="3137702"/>
                <a:chExt cx="1411832" cy="1298448"/>
              </a:xfrm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08ABF951-0C7D-855F-B909-35149CBEDE7D}"/>
                    </a:ext>
                  </a:extLst>
                </p:cNvPr>
                <p:cNvSpPr/>
                <p:nvPr/>
              </p:nvSpPr>
              <p:spPr>
                <a:xfrm>
                  <a:off x="3974691" y="3137702"/>
                  <a:ext cx="1298448" cy="1298448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BBC4A0BC-623D-F66C-5C87-0877328199D8}"/>
                    </a:ext>
                  </a:extLst>
                </p:cNvPr>
                <p:cNvSpPr txBox="1"/>
                <p:nvPr/>
              </p:nvSpPr>
              <p:spPr>
                <a:xfrm>
                  <a:off x="3901180" y="3230115"/>
                  <a:ext cx="1411832" cy="8156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25" dirty="0">
                      <a:solidFill>
                        <a:schemeClr val="accent6">
                          <a:lumMod val="75000"/>
                        </a:schemeClr>
                      </a:solidFill>
                      <a:latin typeface="Arial"/>
                      <a:cs typeface="Arial"/>
                    </a:rPr>
                    <a:t>Person</a:t>
                  </a:r>
                </a:p>
                <a:p>
                  <a:pPr algn="ctr"/>
                  <a:r>
                    <a:rPr lang="en-US" sz="1125" dirty="0">
                      <a:latin typeface="Arial"/>
                      <a:cs typeface="Arial"/>
                    </a:rPr>
                    <a:t>name: Alice</a:t>
                  </a:r>
                </a:p>
                <a:p>
                  <a:pPr algn="ctr"/>
                  <a:r>
                    <a:rPr lang="en-US" sz="1125" dirty="0" err="1">
                      <a:latin typeface="Arial"/>
                      <a:cs typeface="Arial"/>
                    </a:rPr>
                    <a:t>ctryCode</a:t>
                  </a:r>
                  <a:r>
                    <a:rPr lang="en-US" sz="1125" dirty="0">
                      <a:latin typeface="Arial"/>
                      <a:cs typeface="Arial"/>
                    </a:rPr>
                    <a:t>: CA</a:t>
                  </a: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A9A494B5-B2B5-8182-4681-7F213F81F7AB}"/>
                  </a:ext>
                </a:extLst>
              </p:cNvPr>
              <p:cNvGrpSpPr/>
              <p:nvPr/>
            </p:nvGrpSpPr>
            <p:grpSpPr>
              <a:xfrm>
                <a:off x="3534164" y="3254512"/>
                <a:ext cx="1297104" cy="1024128"/>
                <a:chOff x="3838203" y="3137702"/>
                <a:chExt cx="1297104" cy="1024128"/>
              </a:xfrm>
            </p:grpSpPr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4D3751CE-BC92-9ABF-131A-E89D5B5AAB65}"/>
                    </a:ext>
                  </a:extLst>
                </p:cNvPr>
                <p:cNvSpPr/>
                <p:nvPr/>
              </p:nvSpPr>
              <p:spPr>
                <a:xfrm>
                  <a:off x="3974691" y="3137702"/>
                  <a:ext cx="1024128" cy="1024128"/>
                </a:xfrm>
                <a:prstGeom prst="ellipse">
                  <a:avLst/>
                </a:prstGeom>
                <a:solidFill>
                  <a:schemeClr val="accent3"/>
                </a:solidFill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D2882A52-DD36-A9CD-7108-0E73577F8477}"/>
                    </a:ext>
                  </a:extLst>
                </p:cNvPr>
                <p:cNvSpPr txBox="1"/>
                <p:nvPr/>
              </p:nvSpPr>
              <p:spPr>
                <a:xfrm>
                  <a:off x="3838203" y="3257351"/>
                  <a:ext cx="1297104" cy="5847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25" dirty="0">
                      <a:solidFill>
                        <a:schemeClr val="accent6">
                          <a:lumMod val="75000"/>
                        </a:schemeClr>
                      </a:solidFill>
                      <a:latin typeface="Arial"/>
                      <a:cs typeface="Arial"/>
                    </a:rPr>
                    <a:t>Country</a:t>
                  </a:r>
                </a:p>
                <a:p>
                  <a:pPr algn="ctr"/>
                  <a:r>
                    <a:rPr lang="en-US" sz="1125" dirty="0">
                      <a:latin typeface="Arial"/>
                      <a:cs typeface="Arial"/>
                    </a:rPr>
                    <a:t>code: CA</a:t>
                  </a: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4AA1EBA0-2AD7-47DE-4439-B37DC999CE25}"/>
                  </a:ext>
                </a:extLst>
              </p:cNvPr>
              <p:cNvGrpSpPr/>
              <p:nvPr/>
            </p:nvGrpSpPr>
            <p:grpSpPr>
              <a:xfrm>
                <a:off x="5269831" y="3254512"/>
                <a:ext cx="1297104" cy="1024128"/>
                <a:chOff x="3838203" y="3137702"/>
                <a:chExt cx="1297104" cy="1024128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A10EED66-B483-E288-B65A-D5C384980B0A}"/>
                    </a:ext>
                  </a:extLst>
                </p:cNvPr>
                <p:cNvSpPr/>
                <p:nvPr/>
              </p:nvSpPr>
              <p:spPr>
                <a:xfrm>
                  <a:off x="3974691" y="3137702"/>
                  <a:ext cx="1024128" cy="1024128"/>
                </a:xfrm>
                <a:prstGeom prst="ellipse">
                  <a:avLst/>
                </a:prstGeom>
                <a:solidFill>
                  <a:schemeClr val="accent3"/>
                </a:solidFill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1D963F44-6C76-25C6-DBA4-C8826FDCD049}"/>
                    </a:ext>
                  </a:extLst>
                </p:cNvPr>
                <p:cNvSpPr txBox="1"/>
                <p:nvPr/>
              </p:nvSpPr>
              <p:spPr>
                <a:xfrm>
                  <a:off x="3838203" y="3257351"/>
                  <a:ext cx="1297104" cy="5847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25" dirty="0">
                      <a:solidFill>
                        <a:schemeClr val="accent6">
                          <a:lumMod val="75000"/>
                        </a:schemeClr>
                      </a:solidFill>
                      <a:latin typeface="Arial"/>
                      <a:cs typeface="Arial"/>
                    </a:rPr>
                    <a:t>Country</a:t>
                  </a:r>
                </a:p>
                <a:p>
                  <a:pPr algn="ctr"/>
                  <a:r>
                    <a:rPr lang="en-US" sz="1125" dirty="0">
                      <a:latin typeface="Arial"/>
                      <a:cs typeface="Arial"/>
                    </a:rPr>
                    <a:t>code: USA</a:t>
                  </a:r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2AC8975-1046-01E3-81A8-6B20E998D72F}"/>
                  </a:ext>
                </a:extLst>
              </p:cNvPr>
              <p:cNvGrpSpPr/>
              <p:nvPr/>
            </p:nvGrpSpPr>
            <p:grpSpPr>
              <a:xfrm>
                <a:off x="4260289" y="1196038"/>
                <a:ext cx="1411832" cy="1298448"/>
                <a:chOff x="3872279" y="3137702"/>
                <a:chExt cx="1411832" cy="1298448"/>
              </a:xfrm>
            </p:grpSpPr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F04D9904-8D2C-C271-2B83-DBD0063711AB}"/>
                    </a:ext>
                  </a:extLst>
                </p:cNvPr>
                <p:cNvSpPr/>
                <p:nvPr/>
              </p:nvSpPr>
              <p:spPr>
                <a:xfrm>
                  <a:off x="3974691" y="3137702"/>
                  <a:ext cx="1298448" cy="1298448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51F85536-8668-49BD-B25C-4A9C696E41FE}"/>
                    </a:ext>
                  </a:extLst>
                </p:cNvPr>
                <p:cNvSpPr txBox="1"/>
                <p:nvPr/>
              </p:nvSpPr>
              <p:spPr>
                <a:xfrm>
                  <a:off x="3872279" y="3210750"/>
                  <a:ext cx="1411832" cy="8156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25" dirty="0">
                      <a:solidFill>
                        <a:schemeClr val="accent6">
                          <a:lumMod val="75000"/>
                        </a:schemeClr>
                      </a:solidFill>
                      <a:latin typeface="Arial"/>
                      <a:cs typeface="Arial"/>
                    </a:rPr>
                    <a:t>Person</a:t>
                  </a:r>
                </a:p>
                <a:p>
                  <a:pPr algn="ctr"/>
                  <a:r>
                    <a:rPr lang="en-US" sz="1125" dirty="0">
                      <a:latin typeface="Arial"/>
                      <a:cs typeface="Arial"/>
                    </a:rPr>
                    <a:t>name: Bob</a:t>
                  </a:r>
                </a:p>
                <a:p>
                  <a:pPr algn="ctr"/>
                  <a:r>
                    <a:rPr lang="en-US" sz="1125" dirty="0" err="1">
                      <a:latin typeface="Arial"/>
                      <a:cs typeface="Arial"/>
                    </a:rPr>
                    <a:t>ctryCode</a:t>
                  </a:r>
                  <a:r>
                    <a:rPr lang="en-US" sz="1125" dirty="0">
                      <a:latin typeface="Arial"/>
                      <a:cs typeface="Arial"/>
                    </a:rPr>
                    <a:t>: CA</a:t>
                  </a:r>
                </a:p>
              </p:txBody>
            </p: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3937DEC4-ECE0-D9D2-EA37-9F258686CF80}"/>
                  </a:ext>
                </a:extLst>
              </p:cNvPr>
              <p:cNvGrpSpPr/>
              <p:nvPr/>
            </p:nvGrpSpPr>
            <p:grpSpPr>
              <a:xfrm>
                <a:off x="5678807" y="1196038"/>
                <a:ext cx="1616656" cy="1298448"/>
                <a:chOff x="3797329" y="3137702"/>
                <a:chExt cx="1616656" cy="1298448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C0C54946-2BCF-FAA8-04AD-A22E34276863}"/>
                    </a:ext>
                  </a:extLst>
                </p:cNvPr>
                <p:cNvSpPr/>
                <p:nvPr/>
              </p:nvSpPr>
              <p:spPr>
                <a:xfrm>
                  <a:off x="3974691" y="3137702"/>
                  <a:ext cx="1298448" cy="1298448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42730DF5-819E-0555-CB87-52DCFDBBBD7A}"/>
                    </a:ext>
                  </a:extLst>
                </p:cNvPr>
                <p:cNvSpPr txBox="1"/>
                <p:nvPr/>
              </p:nvSpPr>
              <p:spPr>
                <a:xfrm>
                  <a:off x="3797329" y="3225741"/>
                  <a:ext cx="1616656" cy="8156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25" dirty="0">
                      <a:solidFill>
                        <a:schemeClr val="accent6">
                          <a:lumMod val="75000"/>
                        </a:schemeClr>
                      </a:solidFill>
                      <a:latin typeface="Arial"/>
                      <a:cs typeface="Arial"/>
                    </a:rPr>
                    <a:t>Person</a:t>
                  </a:r>
                </a:p>
                <a:p>
                  <a:pPr algn="ctr"/>
                  <a:r>
                    <a:rPr lang="en-US" sz="1125" dirty="0">
                      <a:latin typeface="Arial"/>
                      <a:cs typeface="Arial"/>
                    </a:rPr>
                    <a:t>name: Carl</a:t>
                  </a:r>
                </a:p>
                <a:p>
                  <a:pPr algn="ctr"/>
                  <a:r>
                    <a:rPr lang="en-US" sz="1125" dirty="0" err="1">
                      <a:latin typeface="Arial"/>
                      <a:cs typeface="Arial"/>
                    </a:rPr>
                    <a:t>ctryCode</a:t>
                  </a:r>
                  <a:r>
                    <a:rPr lang="en-US" sz="1125" dirty="0">
                      <a:latin typeface="Arial"/>
                      <a:cs typeface="Arial"/>
                    </a:rPr>
                    <a:t>: USA</a:t>
                  </a:r>
                </a:p>
              </p:txBody>
            </p:sp>
          </p:grp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68F1B3B7-3ACE-1118-B016-7E46BCB54934}"/>
                  </a:ext>
                </a:extLst>
              </p:cNvPr>
              <p:cNvCxnSpPr>
                <a:cxnSpLocks/>
                <a:stCxn id="60" idx="4"/>
                <a:endCxn id="63" idx="0"/>
              </p:cNvCxnSpPr>
              <p:nvPr/>
            </p:nvCxnSpPr>
            <p:spPr>
              <a:xfrm>
                <a:off x="3416046" y="2494486"/>
                <a:ext cx="766670" cy="7600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1F6D41D9-55C2-61AD-C0E0-84564F3DAA9F}"/>
                  </a:ext>
                </a:extLst>
              </p:cNvPr>
              <p:cNvCxnSpPr>
                <a:cxnSpLocks/>
                <a:stCxn id="69" idx="4"/>
                <a:endCxn id="63" idx="0"/>
              </p:cNvCxnSpPr>
              <p:nvPr/>
            </p:nvCxnSpPr>
            <p:spPr>
              <a:xfrm flipH="1">
                <a:off x="4182716" y="2494486"/>
                <a:ext cx="829209" cy="7600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3B57DD7B-84F3-2D8F-3CE9-F0AD1F2C3B43}"/>
                  </a:ext>
                </a:extLst>
              </p:cNvPr>
              <p:cNvCxnSpPr>
                <a:cxnSpLocks/>
                <a:stCxn id="72" idx="4"/>
                <a:endCxn id="66" idx="0"/>
              </p:cNvCxnSpPr>
              <p:nvPr/>
            </p:nvCxnSpPr>
            <p:spPr>
              <a:xfrm flipH="1">
                <a:off x="5918383" y="2494486"/>
                <a:ext cx="587010" cy="7600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6CA60AD-2042-BE52-AC2B-431D26EDEAE7}"/>
                  </a:ext>
                </a:extLst>
              </p:cNvPr>
              <p:cNvSpPr txBox="1"/>
              <p:nvPr/>
            </p:nvSpPr>
            <p:spPr>
              <a:xfrm rot="19433781">
                <a:off x="3824806" y="2555813"/>
                <a:ext cx="1067904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err="1"/>
                  <a:t>LivesIn</a:t>
                </a:r>
                <a:endParaRPr lang="en-US" sz="1350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DA2B5A6-38EC-2121-1299-8286A0BC0C2F}"/>
                  </a:ext>
                </a:extLst>
              </p:cNvPr>
              <p:cNvSpPr txBox="1"/>
              <p:nvPr/>
            </p:nvSpPr>
            <p:spPr>
              <a:xfrm rot="18543941">
                <a:off x="5506659" y="2581305"/>
                <a:ext cx="1067904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err="1"/>
                  <a:t>LivesIn</a:t>
                </a:r>
                <a:endParaRPr lang="en-US" sz="1350" dirty="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C40F994-CBC0-6B35-215E-6DC6441B8921}"/>
                  </a:ext>
                </a:extLst>
              </p:cNvPr>
              <p:cNvSpPr txBox="1"/>
              <p:nvPr/>
            </p:nvSpPr>
            <p:spPr>
              <a:xfrm rot="2865631">
                <a:off x="3300236" y="2534876"/>
                <a:ext cx="1067904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err="1"/>
                  <a:t>LivesIn</a:t>
                </a:r>
                <a:endParaRPr lang="en-US" sz="1350" dirty="0"/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1A18ED4-DF1D-9588-0812-9EA747907D5D}"/>
                </a:ext>
              </a:extLst>
            </p:cNvPr>
            <p:cNvSpPr txBox="1"/>
            <p:nvPr/>
          </p:nvSpPr>
          <p:spPr>
            <a:xfrm>
              <a:off x="3100501" y="1136012"/>
              <a:ext cx="64169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P0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765A7DE-8B79-53D9-C87A-787E05155337}"/>
                </a:ext>
              </a:extLst>
            </p:cNvPr>
            <p:cNvSpPr txBox="1"/>
            <p:nvPr/>
          </p:nvSpPr>
          <p:spPr>
            <a:xfrm>
              <a:off x="4656219" y="1150129"/>
              <a:ext cx="692296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P1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2B4AD67-38F0-9D09-8322-3FD921C7E4DB}"/>
                </a:ext>
              </a:extLst>
            </p:cNvPr>
            <p:cNvSpPr txBox="1"/>
            <p:nvPr/>
          </p:nvSpPr>
          <p:spPr>
            <a:xfrm>
              <a:off x="6144607" y="1156785"/>
              <a:ext cx="692296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P2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0ED8BA7-0FAA-292C-E6F8-E092D54A83C2}"/>
                </a:ext>
              </a:extLst>
            </p:cNvPr>
            <p:cNvSpPr txBox="1"/>
            <p:nvPr/>
          </p:nvSpPr>
          <p:spPr>
            <a:xfrm>
              <a:off x="3777269" y="4593973"/>
              <a:ext cx="73155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C0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AE566C2-5B0E-5BB3-AFC5-D9376EC4EB7A}"/>
                </a:ext>
              </a:extLst>
            </p:cNvPr>
            <p:cNvSpPr txBox="1"/>
            <p:nvPr/>
          </p:nvSpPr>
          <p:spPr>
            <a:xfrm>
              <a:off x="5540045" y="4580813"/>
              <a:ext cx="66724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C1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34A4BD66-6879-6F3D-C885-DF0C73F354BD}"/>
              </a:ext>
            </a:extLst>
          </p:cNvPr>
          <p:cNvSpPr txBox="1"/>
          <p:nvPr/>
        </p:nvSpPr>
        <p:spPr>
          <a:xfrm>
            <a:off x="5716294" y="1954431"/>
            <a:ext cx="97383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Person</a:t>
            </a:r>
          </a:p>
          <a:p>
            <a:pPr algn="ctr"/>
            <a:r>
              <a:rPr lang="en-US" sz="1350" dirty="0"/>
              <a:t> record IDs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75C73A1-50BC-FD60-F545-D44B1EE7EC90}"/>
              </a:ext>
            </a:extLst>
          </p:cNvPr>
          <p:cNvSpPr txBox="1"/>
          <p:nvPr/>
        </p:nvSpPr>
        <p:spPr>
          <a:xfrm>
            <a:off x="6591070" y="1950204"/>
            <a:ext cx="97383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Country</a:t>
            </a:r>
          </a:p>
          <a:p>
            <a:pPr algn="ctr"/>
            <a:r>
              <a:rPr lang="en-US" sz="1350" dirty="0"/>
              <a:t> record IDs</a:t>
            </a:r>
          </a:p>
        </p:txBody>
      </p:sp>
      <p:graphicFrame>
        <p:nvGraphicFramePr>
          <p:cNvPr id="108" name="Table 107">
            <a:extLst>
              <a:ext uri="{FF2B5EF4-FFF2-40B4-BE49-F238E27FC236}">
                <a16:creationId xmlns:a16="http://schemas.microsoft.com/office/drawing/2014/main" id="{EA3955D7-0A5E-E558-70F9-B850A097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29738"/>
              </p:ext>
            </p:extLst>
          </p:nvPr>
        </p:nvGraphicFramePr>
        <p:xfrm>
          <a:off x="6115388" y="4617594"/>
          <a:ext cx="263366" cy="6636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366">
                  <a:extLst>
                    <a:ext uri="{9D8B030D-6E8A-4147-A177-3AD203B41FA5}">
                      <a16:colId xmlns:a16="http://schemas.microsoft.com/office/drawing/2014/main" val="3032942007"/>
                    </a:ext>
                  </a:extLst>
                </a:gridCol>
              </a:tblGrid>
              <a:tr h="331837"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7170649"/>
                  </a:ext>
                </a:extLst>
              </a:tr>
              <a:tr h="331837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3453118"/>
                  </a:ext>
                </a:extLst>
              </a:tr>
            </a:tbl>
          </a:graphicData>
        </a:graphic>
      </p:graphicFrame>
      <p:graphicFrame>
        <p:nvGraphicFramePr>
          <p:cNvPr id="109" name="Table 108">
            <a:extLst>
              <a:ext uri="{FF2B5EF4-FFF2-40B4-BE49-F238E27FC236}">
                <a16:creationId xmlns:a16="http://schemas.microsoft.com/office/drawing/2014/main" id="{B5F71988-1BD3-20B4-485E-995EB7F95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65033"/>
              </p:ext>
            </p:extLst>
          </p:nvPr>
        </p:nvGraphicFramePr>
        <p:xfrm>
          <a:off x="6791696" y="4616158"/>
          <a:ext cx="500434" cy="281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217">
                  <a:extLst>
                    <a:ext uri="{9D8B030D-6E8A-4147-A177-3AD203B41FA5}">
                      <a16:colId xmlns:a16="http://schemas.microsoft.com/office/drawing/2014/main" val="3032942007"/>
                    </a:ext>
                  </a:extLst>
                </a:gridCol>
                <a:gridCol w="250217">
                  <a:extLst>
                    <a:ext uri="{9D8B030D-6E8A-4147-A177-3AD203B41FA5}">
                      <a16:colId xmlns:a16="http://schemas.microsoft.com/office/drawing/2014/main" val="3586266354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7170649"/>
                  </a:ext>
                </a:extLst>
              </a:tr>
            </a:tbl>
          </a:graphicData>
        </a:graphic>
      </p:graphicFrame>
      <p:graphicFrame>
        <p:nvGraphicFramePr>
          <p:cNvPr id="110" name="Table 109">
            <a:extLst>
              <a:ext uri="{FF2B5EF4-FFF2-40B4-BE49-F238E27FC236}">
                <a16:creationId xmlns:a16="http://schemas.microsoft.com/office/drawing/2014/main" id="{56B002C6-E7DF-1A80-9ABC-84A220207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463307"/>
              </p:ext>
            </p:extLst>
          </p:nvPr>
        </p:nvGraphicFramePr>
        <p:xfrm>
          <a:off x="6791697" y="4979665"/>
          <a:ext cx="250217" cy="281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217">
                  <a:extLst>
                    <a:ext uri="{9D8B030D-6E8A-4147-A177-3AD203B41FA5}">
                      <a16:colId xmlns:a16="http://schemas.microsoft.com/office/drawing/2014/main" val="303294200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7170649"/>
                  </a:ext>
                </a:extLst>
              </a:tr>
            </a:tbl>
          </a:graphicData>
        </a:graphic>
      </p:graphicFrame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31F6686A-0715-8207-7F93-BA679A548739}"/>
              </a:ext>
            </a:extLst>
          </p:cNvPr>
          <p:cNvCxnSpPr>
            <a:cxnSpLocks/>
            <a:endCxn id="109" idx="1"/>
          </p:cNvCxnSpPr>
          <p:nvPr/>
        </p:nvCxnSpPr>
        <p:spPr>
          <a:xfrm>
            <a:off x="6378754" y="4753318"/>
            <a:ext cx="412942" cy="38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D30E4DB-FAA9-676A-8B2E-DBE913283F59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6378754" y="5116824"/>
            <a:ext cx="412943" cy="38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1862B3C2-F357-82AA-6D3F-24C9341C9E8D}"/>
              </a:ext>
            </a:extLst>
          </p:cNvPr>
          <p:cNvSpPr txBox="1"/>
          <p:nvPr/>
        </p:nvSpPr>
        <p:spPr>
          <a:xfrm>
            <a:off x="5574825" y="5374110"/>
            <a:ext cx="19913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“Backward” </a:t>
            </a:r>
            <a:r>
              <a:rPr lang="en-US" sz="1350" dirty="0" err="1"/>
              <a:t>LivesIn</a:t>
            </a:r>
            <a:r>
              <a:rPr lang="en-US" sz="1350" dirty="0"/>
              <a:t> Index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D07CDF93-8484-0BAD-A1E9-62EC3BB22615}"/>
              </a:ext>
            </a:extLst>
          </p:cNvPr>
          <p:cNvSpPr txBox="1"/>
          <p:nvPr/>
        </p:nvSpPr>
        <p:spPr>
          <a:xfrm>
            <a:off x="5680220" y="4066039"/>
            <a:ext cx="97383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Country</a:t>
            </a:r>
          </a:p>
          <a:p>
            <a:pPr algn="ctr"/>
            <a:r>
              <a:rPr lang="en-US" sz="1350" dirty="0"/>
              <a:t> record IDs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3AD2D06-348A-2091-35A6-54BD89242A0C}"/>
              </a:ext>
            </a:extLst>
          </p:cNvPr>
          <p:cNvSpPr txBox="1"/>
          <p:nvPr/>
        </p:nvSpPr>
        <p:spPr>
          <a:xfrm>
            <a:off x="6554996" y="4061811"/>
            <a:ext cx="97383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Person</a:t>
            </a:r>
          </a:p>
          <a:p>
            <a:pPr algn="ctr"/>
            <a:r>
              <a:rPr lang="en-US" sz="1350" dirty="0"/>
              <a:t> record IDs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A9DB71-0198-F5F7-DE92-0D92E61D5BEF}"/>
              </a:ext>
            </a:extLst>
          </p:cNvPr>
          <p:cNvCxnSpPr/>
          <p:nvPr/>
        </p:nvCxnSpPr>
        <p:spPr>
          <a:xfrm>
            <a:off x="-6509" y="770306"/>
            <a:ext cx="9144000" cy="0"/>
          </a:xfrm>
          <a:prstGeom prst="line">
            <a:avLst/>
          </a:prstGeom>
          <a:ln w="57150" cmpd="thickThin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E60C153-335F-C011-AE2B-41C193198EA5}"/>
              </a:ext>
            </a:extLst>
          </p:cNvPr>
          <p:cNvSpPr txBox="1"/>
          <p:nvPr/>
        </p:nvSpPr>
        <p:spPr>
          <a:xfrm>
            <a:off x="6508" y="20518"/>
            <a:ext cx="9137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Pre-defined joins vs Value-based Joins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138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92" grpId="0"/>
      <p:bldP spid="94" grpId="0"/>
      <p:bldP spid="115" grpId="0"/>
      <p:bldP spid="116" grpId="0"/>
      <p:bldP spid="1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-6509" y="705597"/>
            <a:ext cx="9144000" cy="0"/>
          </a:xfrm>
          <a:prstGeom prst="line">
            <a:avLst/>
          </a:prstGeom>
          <a:ln w="57150" cmpd="thickThin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9123" y="25400"/>
            <a:ext cx="9089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457200"/>
            <a:r>
              <a:rPr lang="en-US" sz="32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1962 Drawing of IDS’s Network Model</a:t>
            </a:r>
            <a:endParaRPr lang="en-US" sz="3200" dirty="0">
              <a:solidFill>
                <a:srgbClr val="B9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C13EC-677E-384F-B278-2939878C589F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6ACD11-849E-2940-8B15-A171CD315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2395" y="1436914"/>
            <a:ext cx="4539210" cy="41973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184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3782" y="103118"/>
            <a:ext cx="68531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5740" indent="-342900"/>
            <a:r>
              <a:rPr lang="en-US" sz="3000" kern="0" dirty="0">
                <a:solidFill>
                  <a:srgbClr val="000000"/>
                </a:solidFill>
                <a:latin typeface="Arial"/>
                <a:cs typeface="Arial"/>
              </a:rPr>
              <a:t>Timeline of IDS commercialization</a:t>
            </a:r>
            <a:endParaRPr lang="en-US" sz="30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3085E4-EE08-7B9E-7C42-0DA8EE3C1D68}"/>
              </a:ext>
            </a:extLst>
          </p:cNvPr>
          <p:cNvCxnSpPr>
            <a:cxnSpLocks/>
          </p:cNvCxnSpPr>
          <p:nvPr/>
        </p:nvCxnSpPr>
        <p:spPr>
          <a:xfrm>
            <a:off x="431800" y="2792308"/>
            <a:ext cx="84497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2315DFA-559D-4ECA-9864-5A5256596D5F}"/>
              </a:ext>
            </a:extLst>
          </p:cNvPr>
          <p:cNvSpPr txBox="1"/>
          <p:nvPr/>
        </p:nvSpPr>
        <p:spPr>
          <a:xfrm>
            <a:off x="433275" y="2807710"/>
            <a:ext cx="85452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1961-64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57C030-3941-FF77-C495-35EC4A9F4AEA}"/>
              </a:ext>
            </a:extLst>
          </p:cNvPr>
          <p:cNvSpPr txBox="1"/>
          <p:nvPr/>
        </p:nvSpPr>
        <p:spPr>
          <a:xfrm>
            <a:off x="4030135" y="2806499"/>
            <a:ext cx="120046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1970s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A8BE6C-08C9-A8E9-0CF5-4654C6F949CC}"/>
              </a:ext>
            </a:extLst>
          </p:cNvPr>
          <p:cNvSpPr txBox="1"/>
          <p:nvPr/>
        </p:nvSpPr>
        <p:spPr>
          <a:xfrm>
            <a:off x="7321435" y="2806499"/>
            <a:ext cx="18225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2018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B4C42D-DF2E-AF6A-8BEC-D304A4CC1A68}"/>
              </a:ext>
            </a:extLst>
          </p:cNvPr>
          <p:cNvSpPr/>
          <p:nvPr/>
        </p:nvSpPr>
        <p:spPr>
          <a:xfrm>
            <a:off x="-64653" y="1723350"/>
            <a:ext cx="1698720" cy="988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Developed @ GE by Bachman et al.</a:t>
            </a:r>
          </a:p>
          <a:p>
            <a:pPr algn="ctr">
              <a:lnSpc>
                <a:spcPct val="150000"/>
              </a:lnSpc>
            </a:pPr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7E147C-2E32-E653-4B8D-F0DE8499FBC7}"/>
              </a:ext>
            </a:extLst>
          </p:cNvPr>
          <p:cNvSpPr txBox="1"/>
          <p:nvPr/>
        </p:nvSpPr>
        <p:spPr>
          <a:xfrm>
            <a:off x="2220499" y="2806499"/>
            <a:ext cx="8545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late 1960s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612F54-1470-5EDC-04FC-BB6BC0BFB3DE}"/>
              </a:ext>
            </a:extLst>
          </p:cNvPr>
          <p:cNvSpPr/>
          <p:nvPr/>
        </p:nvSpPr>
        <p:spPr>
          <a:xfrm>
            <a:off x="1520415" y="1723350"/>
            <a:ext cx="2509719" cy="988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Rewritten for IBM mainframes by B.F. Goodrich Company</a:t>
            </a:r>
          </a:p>
          <a:p>
            <a:pPr algn="ctr">
              <a:lnSpc>
                <a:spcPct val="150000"/>
              </a:lnSpc>
            </a:pPr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IDMS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0225A3-F939-2842-E66B-A17AD518DD8C}"/>
              </a:ext>
            </a:extLst>
          </p:cNvPr>
          <p:cNvSpPr/>
          <p:nvPr/>
        </p:nvSpPr>
        <p:spPr>
          <a:xfrm>
            <a:off x="3781004" y="1723350"/>
            <a:ext cx="1698720" cy="677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Bought by </a:t>
            </a:r>
          </a:p>
          <a:p>
            <a:pPr algn="ctr">
              <a:lnSpc>
                <a:spcPct val="150000"/>
              </a:lnSpc>
            </a:pPr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Cullinane Co.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C21E8D-ADD0-046A-655F-041611F6752C}"/>
              </a:ext>
            </a:extLst>
          </p:cNvPr>
          <p:cNvSpPr txBox="1"/>
          <p:nvPr/>
        </p:nvSpPr>
        <p:spPr>
          <a:xfrm>
            <a:off x="5585473" y="2809752"/>
            <a:ext cx="120046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1989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AAAAFE-0114-681C-D9ED-7EA9C4A228F5}"/>
              </a:ext>
            </a:extLst>
          </p:cNvPr>
          <p:cNvSpPr/>
          <p:nvPr/>
        </p:nvSpPr>
        <p:spPr>
          <a:xfrm>
            <a:off x="5412539" y="1492016"/>
            <a:ext cx="1807154" cy="1300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Bought by </a:t>
            </a:r>
          </a:p>
          <a:p>
            <a:pPr algn="ctr">
              <a:lnSpc>
                <a:spcPct val="150000"/>
              </a:lnSpc>
            </a:pPr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CA Technologies</a:t>
            </a:r>
          </a:p>
          <a:p>
            <a:pPr algn="ctr">
              <a:lnSpc>
                <a:spcPct val="150000"/>
              </a:lnSpc>
            </a:pPr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(gets a SQL frontend)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41330F-16F6-A94D-60D8-9FE78E9E6359}"/>
              </a:ext>
            </a:extLst>
          </p:cNvPr>
          <p:cNvSpPr/>
          <p:nvPr/>
        </p:nvSpPr>
        <p:spPr>
          <a:xfrm>
            <a:off x="7321435" y="1723350"/>
            <a:ext cx="1591608" cy="677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Bought by </a:t>
            </a:r>
          </a:p>
          <a:p>
            <a:pPr algn="ctr">
              <a:lnSpc>
                <a:spcPct val="150000"/>
              </a:lnSpc>
            </a:pPr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Broadcom</a:t>
            </a:r>
          </a:p>
        </p:txBody>
      </p:sp>
      <p:pic>
        <p:nvPicPr>
          <p:cNvPr id="23" name="Picture 22" descr="A close-up of a document&#10;&#10;Description automatically generated">
            <a:extLst>
              <a:ext uri="{FF2B5EF4-FFF2-40B4-BE49-F238E27FC236}">
                <a16:creationId xmlns:a16="http://schemas.microsoft.com/office/drawing/2014/main" id="{BCDAD716-7176-3E18-3DD9-C5DC98B57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7437" y="3578726"/>
            <a:ext cx="1949126" cy="2519896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1BCD77-2CC9-2583-2827-337813C0F983}"/>
              </a:ext>
            </a:extLst>
          </p:cNvPr>
          <p:cNvCxnSpPr/>
          <p:nvPr/>
        </p:nvCxnSpPr>
        <p:spPr>
          <a:xfrm>
            <a:off x="-6509" y="705597"/>
            <a:ext cx="9144000" cy="0"/>
          </a:xfrm>
          <a:prstGeom prst="line">
            <a:avLst/>
          </a:prstGeom>
          <a:ln w="57150" cmpd="thickThin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66523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88263"/>
            <a:ext cx="68531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5740" indent="-342900"/>
            <a:r>
              <a:rPr lang="en-US" sz="3000" kern="0" dirty="0">
                <a:solidFill>
                  <a:srgbClr val="000000"/>
                </a:solidFill>
                <a:latin typeface="Arial"/>
                <a:cs typeface="Arial"/>
              </a:rPr>
              <a:t>Charles Bachman Anecdote</a:t>
            </a:r>
            <a:endParaRPr lang="en-US" sz="30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0F37B24-A267-994C-BD84-B8BFB9C41A1F}"/>
              </a:ext>
            </a:extLst>
          </p:cNvPr>
          <p:cNvSpPr/>
          <p:nvPr/>
        </p:nvSpPr>
        <p:spPr>
          <a:xfrm>
            <a:off x="-60960" y="653117"/>
            <a:ext cx="9008534" cy="1685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1973 Turing Award: one of few engineers &amp; not researchers to receive the award</a:t>
            </a:r>
          </a:p>
          <a:p>
            <a:pPr marL="257175" indent="-257175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Anecdote: Doesn’t know who Turing is when given the award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D7D8435-E1F3-A7C8-F840-6CB2B0DF274C}"/>
              </a:ext>
            </a:extLst>
          </p:cNvPr>
          <p:cNvGrpSpPr/>
          <p:nvPr/>
        </p:nvGrpSpPr>
        <p:grpSpPr>
          <a:xfrm>
            <a:off x="5619652" y="2760264"/>
            <a:ext cx="2466932" cy="3272861"/>
            <a:chOff x="5130537" y="2137992"/>
            <a:chExt cx="3289243" cy="4363814"/>
          </a:xfrm>
        </p:grpSpPr>
        <p:pic>
          <p:nvPicPr>
            <p:cNvPr id="6" name="Picture 5" descr="A person pointing at a person&#10;&#10;Description automatically generated">
              <a:extLst>
                <a:ext uri="{FF2B5EF4-FFF2-40B4-BE49-F238E27FC236}">
                  <a16:creationId xmlns:a16="http://schemas.microsoft.com/office/drawing/2014/main" id="{4431BC94-1B14-B778-D4A7-32D52D08E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10196" y="2137992"/>
              <a:ext cx="2529924" cy="363676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FE191F5-2E76-4775-E444-F172E008D20D}"/>
                </a:ext>
              </a:extLst>
            </p:cNvPr>
            <p:cNvSpPr txBox="1"/>
            <p:nvPr/>
          </p:nvSpPr>
          <p:spPr>
            <a:xfrm>
              <a:off x="5130537" y="5824698"/>
              <a:ext cx="3289243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Charles Bachman &amp; Sara Turing 1974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E90C2E8-A9B7-B23E-3DA2-6904B8F9809A}"/>
              </a:ext>
            </a:extLst>
          </p:cNvPr>
          <p:cNvGrpSpPr/>
          <p:nvPr/>
        </p:nvGrpSpPr>
        <p:grpSpPr>
          <a:xfrm>
            <a:off x="476000" y="2779801"/>
            <a:ext cx="2950559" cy="2937353"/>
            <a:chOff x="436839" y="2137992"/>
            <a:chExt cx="3934078" cy="3916471"/>
          </a:xfrm>
        </p:grpSpPr>
        <p:pic>
          <p:nvPicPr>
            <p:cNvPr id="25" name="Picture 24" descr="A person in a suit&#10;&#10;Description automatically generated">
              <a:hlinkClick r:id="rId5"/>
              <a:extLst>
                <a:ext uri="{FF2B5EF4-FFF2-40B4-BE49-F238E27FC236}">
                  <a16:creationId xmlns:a16="http://schemas.microsoft.com/office/drawing/2014/main" id="{70268B77-60BA-7615-C6F6-073837BAE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5228" y="2137992"/>
              <a:ext cx="3797300" cy="22352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CEEFFA7-6FF2-38F0-0EA5-65849260D18A}"/>
                </a:ext>
              </a:extLst>
            </p:cNvPr>
            <p:cNvSpPr txBox="1"/>
            <p:nvPr/>
          </p:nvSpPr>
          <p:spPr>
            <a:xfrm>
              <a:off x="471362" y="5654354"/>
              <a:ext cx="3797299" cy="40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350" dirty="0">
                  <a:hlinkClick r:id="rId5"/>
                </a:rPr>
                <a:t>https://</a:t>
              </a:r>
              <a:r>
                <a:rPr lang="en-US" sz="1350" dirty="0" err="1">
                  <a:hlinkClick r:id="rId5"/>
                </a:rPr>
                <a:t>youtu.be</a:t>
              </a:r>
              <a:r>
                <a:rPr lang="en-US" sz="1350" dirty="0">
                  <a:hlinkClick r:id="rId5"/>
                </a:rPr>
                <a:t>/iDVsNqFEkB0</a:t>
              </a:r>
              <a:endParaRPr lang="en-US" sz="1350" dirty="0"/>
            </a:p>
          </p:txBody>
        </p:sp>
        <p:pic>
          <p:nvPicPr>
            <p:cNvPr id="36" name="Picture 35" descr="A screenshot of a phone&#10;&#10;Description automatically generated">
              <a:extLst>
                <a:ext uri="{FF2B5EF4-FFF2-40B4-BE49-F238E27FC236}">
                  <a16:creationId xmlns:a16="http://schemas.microsoft.com/office/drawing/2014/main" id="{85CB50BA-2921-8178-0915-527BEDDA0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6839" y="4318503"/>
              <a:ext cx="3934078" cy="1281780"/>
            </a:xfrm>
            <a:prstGeom prst="rect">
              <a:avLst/>
            </a:prstGeom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3797FC9-A18E-0051-9CF9-F1DE14389773}"/>
              </a:ext>
            </a:extLst>
          </p:cNvPr>
          <p:cNvCxnSpPr/>
          <p:nvPr/>
        </p:nvCxnSpPr>
        <p:spPr>
          <a:xfrm>
            <a:off x="-6509" y="705597"/>
            <a:ext cx="9144000" cy="0"/>
          </a:xfrm>
          <a:prstGeom prst="line">
            <a:avLst/>
          </a:prstGeom>
          <a:ln w="57150" cmpd="thickThin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39433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74755"/>
            <a:ext cx="7391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5740" indent="-342900"/>
            <a:r>
              <a:rPr lang="en-US" sz="3000" kern="0" dirty="0">
                <a:solidFill>
                  <a:srgbClr val="000000"/>
                </a:solidFill>
                <a:latin typeface="Arial"/>
                <a:cs typeface="Arial"/>
              </a:rPr>
              <a:t>Must-read Paper on the Birth of DBMSs</a:t>
            </a:r>
            <a:endParaRPr lang="en-US" sz="30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  <p:pic>
        <p:nvPicPr>
          <p:cNvPr id="4" name="Picture 3" descr="A document with text and images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E051A2E2-8961-0DB8-DDAA-898B51E44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0803" y="961082"/>
            <a:ext cx="3682394" cy="4707107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5BB56BA-A49F-C331-5D6A-F403A9677A3C}"/>
              </a:ext>
            </a:extLst>
          </p:cNvPr>
          <p:cNvCxnSpPr/>
          <p:nvPr/>
        </p:nvCxnSpPr>
        <p:spPr>
          <a:xfrm>
            <a:off x="-6509" y="705597"/>
            <a:ext cx="9144000" cy="0"/>
          </a:xfrm>
          <a:prstGeom prst="line">
            <a:avLst/>
          </a:prstGeom>
          <a:ln w="57150" cmpd="thickThin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18236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C13EC-677E-384F-B278-2939878C589F}" type="slidenum">
              <a:rPr lang="en-US" smtClean="0"/>
              <a:t>3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41BA65-44D2-4B4F-B7F0-08159246FEAB}"/>
              </a:ext>
            </a:extLst>
          </p:cNvPr>
          <p:cNvCxnSpPr/>
          <p:nvPr/>
        </p:nvCxnSpPr>
        <p:spPr>
          <a:xfrm>
            <a:off x="-6509" y="705597"/>
            <a:ext cx="9144000" cy="0"/>
          </a:xfrm>
          <a:prstGeom prst="line">
            <a:avLst/>
          </a:prstGeom>
          <a:ln w="57150" cmpd="thickThin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AA938BE-47BD-4745-9337-0680DF1A0585}"/>
              </a:ext>
            </a:extLst>
          </p:cNvPr>
          <p:cNvSpPr txBox="1"/>
          <p:nvPr/>
        </p:nvSpPr>
        <p:spPr>
          <a:xfrm>
            <a:off x="19126" y="25400"/>
            <a:ext cx="908942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457200"/>
            <a:r>
              <a:rPr lang="en-US" sz="3200" kern="0" dirty="0">
                <a:solidFill>
                  <a:srgbClr val="000000"/>
                </a:solidFill>
                <a:latin typeface="Arial"/>
                <a:cs typeface="Arial"/>
              </a:rPr>
              <a:t>What are Graphs/Networks?</a:t>
            </a:r>
            <a:endParaRPr lang="en-US" sz="32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5E26D9-C173-F048-A5DC-9A881CDE4484}"/>
              </a:ext>
            </a:extLst>
          </p:cNvPr>
          <p:cNvSpPr/>
          <p:nvPr/>
        </p:nvSpPr>
        <p:spPr>
          <a:xfrm>
            <a:off x="5013" y="693180"/>
            <a:ext cx="9132478" cy="1685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i="1" kern="0" dirty="0">
                <a:latin typeface="Arial"/>
                <a:cs typeface="Arial"/>
              </a:rPr>
              <a:t>One of the most natural data structures to represent </a:t>
            </a:r>
          </a:p>
          <a:p>
            <a:pPr algn="ctr">
              <a:lnSpc>
                <a:spcPct val="150000"/>
              </a:lnSpc>
            </a:pPr>
            <a:r>
              <a:rPr lang="en-US" sz="2400" i="1" kern="0" dirty="0">
                <a:latin typeface="Arial"/>
                <a:cs typeface="Arial"/>
              </a:rPr>
              <a:t>enterprise application data. </a:t>
            </a:r>
          </a:p>
          <a:p>
            <a:pPr algn="ctr">
              <a:lnSpc>
                <a:spcPct val="150000"/>
              </a:lnSpc>
            </a:pPr>
            <a:r>
              <a:rPr lang="en-US" sz="2400" i="1" kern="0" dirty="0">
                <a:latin typeface="Arial"/>
                <a:cs typeface="Arial"/>
              </a:rPr>
              <a:t>Facilitates “more” object-oriented modeling than relations.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2325F4F-8FE7-ED41-8F37-F790A04648FA}"/>
              </a:ext>
            </a:extLst>
          </p:cNvPr>
          <p:cNvGrpSpPr/>
          <p:nvPr/>
        </p:nvGrpSpPr>
        <p:grpSpPr>
          <a:xfrm>
            <a:off x="1678858" y="2538017"/>
            <a:ext cx="5786284" cy="1354531"/>
            <a:chOff x="1214745" y="2269733"/>
            <a:chExt cx="5786284" cy="135453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F5DC857-180A-3C4E-8D8F-DB202143A3DA}"/>
                </a:ext>
              </a:extLst>
            </p:cNvPr>
            <p:cNvSpPr/>
            <p:nvPr/>
          </p:nvSpPr>
          <p:spPr>
            <a:xfrm>
              <a:off x="1288502" y="2279084"/>
              <a:ext cx="1344168" cy="134416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6A32C11-D15A-4A46-897C-3AC0B872CDD1}"/>
                </a:ext>
              </a:extLst>
            </p:cNvPr>
            <p:cNvSpPr/>
            <p:nvPr/>
          </p:nvSpPr>
          <p:spPr>
            <a:xfrm>
              <a:off x="5581653" y="2280096"/>
              <a:ext cx="1344168" cy="134416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8733894-EF5F-D644-8C52-3B80BED5AC6B}"/>
                </a:ext>
              </a:extLst>
            </p:cNvPr>
            <p:cNvCxnSpPr>
              <a:stCxn id="8" idx="6"/>
              <a:endCxn id="10" idx="2"/>
            </p:cNvCxnSpPr>
            <p:nvPr/>
          </p:nvCxnSpPr>
          <p:spPr>
            <a:xfrm>
              <a:off x="2632670" y="2951168"/>
              <a:ext cx="2948983" cy="1012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364DA0C-C984-3741-94B3-52D6265F0DB8}"/>
                </a:ext>
              </a:extLst>
            </p:cNvPr>
            <p:cNvSpPr/>
            <p:nvPr/>
          </p:nvSpPr>
          <p:spPr>
            <a:xfrm>
              <a:off x="1214745" y="2587215"/>
              <a:ext cx="1491681" cy="5981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500" kern="0" dirty="0">
                  <a:latin typeface="Arial"/>
                  <a:cs typeface="Arial"/>
                </a:rPr>
                <a:t>Entity A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EC24EC0-EC36-F644-AEC9-425502A89C1C}"/>
                </a:ext>
              </a:extLst>
            </p:cNvPr>
            <p:cNvSpPr/>
            <p:nvPr/>
          </p:nvSpPr>
          <p:spPr>
            <a:xfrm>
              <a:off x="5509348" y="2584201"/>
              <a:ext cx="1491681" cy="5981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500" kern="0" dirty="0">
                  <a:latin typeface="Arial"/>
                  <a:cs typeface="Arial"/>
                </a:rPr>
                <a:t>Entity B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3DFE6AD-B007-EE42-AECA-943DD73CA7F2}"/>
                </a:ext>
              </a:extLst>
            </p:cNvPr>
            <p:cNvSpPr/>
            <p:nvPr/>
          </p:nvSpPr>
          <p:spPr>
            <a:xfrm>
              <a:off x="2731102" y="2269733"/>
              <a:ext cx="2384927" cy="5981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500" kern="0" dirty="0">
                  <a:latin typeface="Arial"/>
                  <a:cs typeface="Arial"/>
                </a:rPr>
                <a:t>Relationship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137E0855-C549-3F4E-AC4A-690596CB2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26" y="6496076"/>
            <a:ext cx="1009574" cy="3365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35ED52-B1B6-FEC1-F875-3654651C1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6404" y="3448053"/>
            <a:ext cx="4309695" cy="32156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044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-6509" y="705597"/>
            <a:ext cx="9144000" cy="0"/>
          </a:xfrm>
          <a:prstGeom prst="line">
            <a:avLst/>
          </a:prstGeom>
          <a:ln w="57150" cmpd="thickThin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508" y="20518"/>
            <a:ext cx="9137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457200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2. Techniques for Recursive Join Queries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15783" y="6472357"/>
            <a:ext cx="2133600" cy="365125"/>
          </a:xfrm>
        </p:spPr>
        <p:txBody>
          <a:bodyPr/>
          <a:lstStyle/>
          <a:p>
            <a:fld id="{65CC13EC-677E-384F-B278-2939878C589F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E795E0-7F15-8659-6F73-669AC2721C34}"/>
              </a:ext>
            </a:extLst>
          </p:cNvPr>
          <p:cNvSpPr txBox="1"/>
          <p:nvPr/>
        </p:nvSpPr>
        <p:spPr>
          <a:xfrm>
            <a:off x="149903" y="1462240"/>
            <a:ext cx="88994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6"/>
                </a:solidFill>
                <a:latin typeface="Consolas"/>
                <a:cs typeface="Consolas"/>
              </a:rPr>
              <a:t>EXPLAIN MATCH</a:t>
            </a:r>
            <a:r>
              <a:rPr lang="en-US" sz="2200" b="1" dirty="0">
                <a:latin typeface="Consolas"/>
                <a:cs typeface="Consolas"/>
              </a:rPr>
              <a:t> </a:t>
            </a:r>
            <a:r>
              <a:rPr lang="en-US" sz="2200" dirty="0">
                <a:latin typeface="Consolas"/>
                <a:cs typeface="Consolas"/>
              </a:rPr>
              <a:t>(</a:t>
            </a:r>
            <a:r>
              <a:rPr lang="en-US" sz="2200" dirty="0" err="1">
                <a:latin typeface="Consolas"/>
                <a:cs typeface="Consolas"/>
              </a:rPr>
              <a:t>a:Accnt</a:t>
            </a:r>
            <a:r>
              <a:rPr lang="en-US" sz="2200" dirty="0">
                <a:latin typeface="Consolas"/>
                <a:cs typeface="Consolas"/>
              </a:rPr>
              <a:t>)-[</a:t>
            </a:r>
            <a:r>
              <a:rPr lang="en-US" sz="2200" dirty="0">
                <a:solidFill>
                  <a:srgbClr val="C00000"/>
                </a:solidFill>
                <a:latin typeface="Consolas"/>
                <a:cs typeface="Consolas"/>
              </a:rPr>
              <a:t>:Transfer* SHORTEST</a:t>
            </a:r>
            <a:r>
              <a:rPr lang="en-US" sz="2200" dirty="0">
                <a:latin typeface="Consolas"/>
                <a:cs typeface="Consolas"/>
              </a:rPr>
              <a:t>]-&gt;(</a:t>
            </a:r>
            <a:r>
              <a:rPr lang="en-US" sz="2200" dirty="0" err="1">
                <a:latin typeface="Consolas"/>
                <a:cs typeface="Consolas"/>
              </a:rPr>
              <a:t>b:Accnt</a:t>
            </a:r>
            <a:r>
              <a:rPr lang="en-US" sz="2200" dirty="0">
                <a:latin typeface="Consolas"/>
                <a:cs typeface="Consolas"/>
              </a:rPr>
              <a:t>)</a:t>
            </a:r>
          </a:p>
          <a:p>
            <a:r>
              <a:rPr lang="en-US" sz="2200" b="1" dirty="0">
                <a:solidFill>
                  <a:schemeClr val="accent6"/>
                </a:solidFill>
                <a:latin typeface="Consolas"/>
                <a:cs typeface="Consolas"/>
              </a:rPr>
              <a:t>WHERE</a:t>
            </a:r>
            <a:r>
              <a:rPr lang="en-US" sz="2200" dirty="0">
                <a:latin typeface="Consolas"/>
                <a:cs typeface="Consolas"/>
              </a:rPr>
              <a:t> </a:t>
            </a:r>
            <a:r>
              <a:rPr lang="en-US" sz="2200" dirty="0" err="1">
                <a:latin typeface="Consolas"/>
                <a:cs typeface="Consolas"/>
              </a:rPr>
              <a:t>a.location</a:t>
            </a:r>
            <a:r>
              <a:rPr lang="en-US" sz="2200" dirty="0">
                <a:latin typeface="Consolas"/>
                <a:cs typeface="Consolas"/>
              </a:rPr>
              <a:t>=Canada </a:t>
            </a:r>
            <a:r>
              <a:rPr lang="en-US" sz="2200" b="1" dirty="0">
                <a:solidFill>
                  <a:schemeClr val="accent6"/>
                </a:solidFill>
                <a:latin typeface="Consolas"/>
                <a:cs typeface="Consolas"/>
              </a:rPr>
              <a:t>AND</a:t>
            </a:r>
            <a:r>
              <a:rPr lang="en-US" sz="2200" dirty="0">
                <a:latin typeface="Consolas"/>
                <a:cs typeface="Consolas"/>
              </a:rPr>
              <a:t> </a:t>
            </a:r>
            <a:r>
              <a:rPr lang="en-US" sz="2200" dirty="0" err="1">
                <a:latin typeface="Consolas"/>
                <a:cs typeface="Consolas"/>
              </a:rPr>
              <a:t>b.owner</a:t>
            </a:r>
            <a:r>
              <a:rPr lang="en-US" sz="2200" dirty="0">
                <a:latin typeface="Consolas"/>
                <a:cs typeface="Consolas"/>
              </a:rPr>
              <a:t>=Alice</a:t>
            </a:r>
          </a:p>
          <a:p>
            <a:r>
              <a:rPr lang="en-US" sz="2200" b="1" dirty="0">
                <a:solidFill>
                  <a:schemeClr val="accent6"/>
                </a:solidFill>
                <a:latin typeface="Consolas"/>
                <a:cs typeface="Consolas"/>
              </a:rPr>
              <a:t>RETURN</a:t>
            </a:r>
            <a:r>
              <a:rPr lang="en-US" sz="2200" dirty="0">
                <a:latin typeface="Consolas"/>
                <a:cs typeface="Consolas"/>
              </a:rPr>
              <a:t> *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3E3EF5-8268-2A8D-CA92-D12BDD24F44D}"/>
              </a:ext>
            </a:extLst>
          </p:cNvPr>
          <p:cNvSpPr/>
          <p:nvPr/>
        </p:nvSpPr>
        <p:spPr>
          <a:xfrm>
            <a:off x="129220" y="766136"/>
            <a:ext cx="6786563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2400" kern="0" dirty="0" err="1">
                <a:latin typeface="Arial"/>
                <a:cs typeface="Arial"/>
              </a:rPr>
              <a:t>ù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zu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/Neo4j: 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C3A52B8-A43B-CCE0-CE42-7748E32B1A14}"/>
              </a:ext>
            </a:extLst>
          </p:cNvPr>
          <p:cNvGrpSpPr/>
          <p:nvPr/>
        </p:nvGrpSpPr>
        <p:grpSpPr>
          <a:xfrm>
            <a:off x="3658082" y="2630774"/>
            <a:ext cx="1813810" cy="4023799"/>
            <a:chOff x="3658082" y="2630774"/>
            <a:chExt cx="1813810" cy="402379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FDE5605-8A77-DDA0-CC23-2D0F9409DA77}"/>
                </a:ext>
              </a:extLst>
            </p:cNvPr>
            <p:cNvSpPr/>
            <p:nvPr/>
          </p:nvSpPr>
          <p:spPr>
            <a:xfrm>
              <a:off x="3658082" y="5650232"/>
              <a:ext cx="1813810" cy="1004341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Scan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6667363-48D8-0F4E-675B-0ED99D2B97E0}"/>
                </a:ext>
              </a:extLst>
            </p:cNvPr>
            <p:cNvSpPr/>
            <p:nvPr/>
          </p:nvSpPr>
          <p:spPr>
            <a:xfrm>
              <a:off x="3658082" y="4124149"/>
              <a:ext cx="1813810" cy="1004341"/>
            </a:xfrm>
            <a:prstGeom prst="rect">
              <a:avLst/>
            </a:prstGeom>
            <a:noFill/>
            <a:ln w="22225">
              <a:solidFill>
                <a:srgbClr val="C00000"/>
              </a:solidFill>
              <a:prstDash val="solid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C00000"/>
                  </a:solidFill>
                </a:rPr>
                <a:t>Shortest Paths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E157260-355A-746E-9654-BD175EAF74B5}"/>
                </a:ext>
              </a:extLst>
            </p:cNvPr>
            <p:cNvSpPr/>
            <p:nvPr/>
          </p:nvSpPr>
          <p:spPr>
            <a:xfrm>
              <a:off x="3658082" y="2630774"/>
              <a:ext cx="1813810" cy="1004341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Output Writer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BB605CF-D5A4-A86C-C91A-747F0EA3FF81}"/>
                </a:ext>
              </a:extLst>
            </p:cNvPr>
            <p:cNvCxnSpPr>
              <a:stCxn id="8" idx="0"/>
              <a:endCxn id="9" idx="2"/>
            </p:cNvCxnSpPr>
            <p:nvPr/>
          </p:nvCxnSpPr>
          <p:spPr>
            <a:xfrm flipV="1">
              <a:off x="4564987" y="5128490"/>
              <a:ext cx="0" cy="5217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1D0138D-09D0-26EB-2993-1CE4293C77D7}"/>
                </a:ext>
              </a:extLst>
            </p:cNvPr>
            <p:cNvCxnSpPr>
              <a:cxnSpLocks/>
              <a:stCxn id="9" idx="0"/>
              <a:endCxn id="11" idx="2"/>
            </p:cNvCxnSpPr>
            <p:nvPr/>
          </p:nvCxnSpPr>
          <p:spPr>
            <a:xfrm flipV="1">
              <a:off x="4564987" y="3635115"/>
              <a:ext cx="0" cy="4890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4735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-6509" y="705597"/>
            <a:ext cx="9144000" cy="0"/>
          </a:xfrm>
          <a:prstGeom prst="line">
            <a:avLst/>
          </a:prstGeom>
          <a:ln w="57150" cmpd="thickThin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508" y="20518"/>
            <a:ext cx="9137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457200"/>
            <a:r>
              <a:rPr lang="en-US" sz="2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Techniques for Many-to-Many Joins</a:t>
            </a:r>
            <a:endParaRPr lang="en-US" sz="2800" b="1" dirty="0">
              <a:solidFill>
                <a:srgbClr val="B9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15783" y="6472357"/>
            <a:ext cx="2133600" cy="365125"/>
          </a:xfrm>
        </p:spPr>
        <p:txBody>
          <a:bodyPr/>
          <a:lstStyle/>
          <a:p>
            <a:fld id="{65CC13EC-677E-384F-B278-2939878C589F}" type="slidenum">
              <a:rPr lang="en-US" smtClean="0"/>
              <a:t>31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16C645-5C53-7FEF-9F69-BC76E57BC7AC}"/>
              </a:ext>
            </a:extLst>
          </p:cNvPr>
          <p:cNvSpPr txBox="1"/>
          <p:nvPr/>
        </p:nvSpPr>
        <p:spPr>
          <a:xfrm>
            <a:off x="6508" y="929025"/>
            <a:ext cx="4625319" cy="1561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accent6"/>
                </a:solidFill>
                <a:latin typeface="Consolas"/>
                <a:cs typeface="Consolas"/>
              </a:rPr>
              <a:t>MATCH</a:t>
            </a:r>
            <a:r>
              <a:rPr lang="en-US" sz="2200" dirty="0">
                <a:latin typeface="Consolas"/>
                <a:cs typeface="Consolas"/>
              </a:rPr>
              <a:t> (a)-[:]-&gt;(b)-[:]-&gt;(c)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accent6"/>
                </a:solidFill>
                <a:latin typeface="Consolas"/>
                <a:cs typeface="Consolas"/>
              </a:rPr>
              <a:t>WHERE</a:t>
            </a:r>
            <a:r>
              <a:rPr lang="en-US" sz="2200" dirty="0">
                <a:latin typeface="Consolas"/>
                <a:cs typeface="Consolas"/>
              </a:rPr>
              <a:t> </a:t>
            </a:r>
            <a:r>
              <a:rPr lang="en-US" sz="2200" dirty="0" err="1">
                <a:latin typeface="Consolas"/>
                <a:cs typeface="Consolas"/>
              </a:rPr>
              <a:t>b.name</a:t>
            </a:r>
            <a:r>
              <a:rPr lang="en-US" sz="2200" dirty="0">
                <a:latin typeface="Consolas"/>
                <a:cs typeface="Consolas"/>
              </a:rPr>
              <a:t>=‘Liz’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accent6"/>
                </a:solidFill>
                <a:latin typeface="Consolas"/>
                <a:cs typeface="Consolas"/>
              </a:rPr>
              <a:t>RETURN</a:t>
            </a:r>
            <a:r>
              <a:rPr lang="en-US" sz="2200" dirty="0">
                <a:latin typeface="Consolas"/>
                <a:cs typeface="Consolas"/>
              </a:rPr>
              <a:t> </a:t>
            </a:r>
            <a:r>
              <a:rPr lang="en-US" sz="2200" dirty="0" err="1">
                <a:latin typeface="Consolas"/>
                <a:cs typeface="Consolas"/>
              </a:rPr>
              <a:t>a.ID</a:t>
            </a:r>
            <a:r>
              <a:rPr lang="en-US" sz="2200" dirty="0">
                <a:latin typeface="Consolas"/>
                <a:cs typeface="Consolas"/>
              </a:rPr>
              <a:t>, </a:t>
            </a:r>
            <a:r>
              <a:rPr lang="en-US" sz="2200" dirty="0" err="1">
                <a:latin typeface="Consolas"/>
                <a:cs typeface="Consolas"/>
              </a:rPr>
              <a:t>c.ID</a:t>
            </a:r>
            <a:endParaRPr lang="en-US" sz="2200" dirty="0">
              <a:latin typeface="Consolas"/>
              <a:cs typeface="Consola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6BBD3C-CBF2-9CB9-5636-E1192B327146}"/>
              </a:ext>
            </a:extLst>
          </p:cNvPr>
          <p:cNvGrpSpPr/>
          <p:nvPr/>
        </p:nvGrpSpPr>
        <p:grpSpPr>
          <a:xfrm>
            <a:off x="5185455" y="1099959"/>
            <a:ext cx="3337038" cy="1979195"/>
            <a:chOff x="5211846" y="681620"/>
            <a:chExt cx="3337038" cy="197919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6819B52-76D0-6DF8-4AEE-32984A22E8F6}"/>
                </a:ext>
              </a:extLst>
            </p:cNvPr>
            <p:cNvCxnSpPr>
              <a:cxnSpLocks/>
              <a:stCxn id="19" idx="3"/>
              <a:endCxn id="21" idx="2"/>
            </p:cNvCxnSpPr>
            <p:nvPr/>
          </p:nvCxnSpPr>
          <p:spPr>
            <a:xfrm flipV="1">
              <a:off x="7110761" y="883626"/>
              <a:ext cx="931621" cy="3867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F6EADCF-50F7-8301-221B-1812118459F9}"/>
                </a:ext>
              </a:extLst>
            </p:cNvPr>
            <p:cNvCxnSpPr>
              <a:cxnSpLocks/>
              <a:stCxn id="18" idx="6"/>
              <a:endCxn id="20" idx="2"/>
            </p:cNvCxnSpPr>
            <p:nvPr/>
          </p:nvCxnSpPr>
          <p:spPr>
            <a:xfrm>
              <a:off x="7069871" y="1277422"/>
              <a:ext cx="972511" cy="3937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4D41AE3-82F9-A4F3-3686-43C16C648839}"/>
                </a:ext>
              </a:extLst>
            </p:cNvPr>
            <p:cNvSpPr/>
            <p:nvPr/>
          </p:nvSpPr>
          <p:spPr>
            <a:xfrm>
              <a:off x="5274400" y="1469212"/>
              <a:ext cx="411480" cy="404011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D342087-0561-4568-B7D7-C7145A7A0C27}"/>
                </a:ext>
              </a:extLst>
            </p:cNvPr>
            <p:cNvSpPr/>
            <p:nvPr/>
          </p:nvSpPr>
          <p:spPr>
            <a:xfrm>
              <a:off x="5274400" y="681620"/>
              <a:ext cx="411480" cy="404011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7F4545C-C344-3F1D-910F-3A8082329DF7}"/>
                </a:ext>
              </a:extLst>
            </p:cNvPr>
            <p:cNvSpPr/>
            <p:nvPr/>
          </p:nvSpPr>
          <p:spPr>
            <a:xfrm>
              <a:off x="6658391" y="1075416"/>
              <a:ext cx="411480" cy="404011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127585-2D16-18F2-BC4C-6428E2AC4CBA}"/>
                </a:ext>
              </a:extLst>
            </p:cNvPr>
            <p:cNvSpPr txBox="1"/>
            <p:nvPr/>
          </p:nvSpPr>
          <p:spPr>
            <a:xfrm>
              <a:off x="6653561" y="1104203"/>
              <a:ext cx="457200" cy="332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L</a:t>
              </a:r>
              <a:r>
                <a:rPr lang="en-US" sz="1600" baseline="-25000" dirty="0"/>
                <a:t>1</a:t>
              </a:r>
              <a:endParaRPr lang="en-US" sz="1600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7B9784F-C2DF-F291-34B5-C73D5DF2D514}"/>
                </a:ext>
              </a:extLst>
            </p:cNvPr>
            <p:cNvSpPr/>
            <p:nvPr/>
          </p:nvSpPr>
          <p:spPr>
            <a:xfrm>
              <a:off x="8042382" y="1469212"/>
              <a:ext cx="411480" cy="404011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EF1CF72-522F-773E-785E-90AA1625DDBF}"/>
                </a:ext>
              </a:extLst>
            </p:cNvPr>
            <p:cNvSpPr/>
            <p:nvPr/>
          </p:nvSpPr>
          <p:spPr>
            <a:xfrm>
              <a:off x="8042382" y="681620"/>
              <a:ext cx="411480" cy="404011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5211356-4FD2-05DE-4802-CBA76F78D4B8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>
              <a:off x="5685880" y="883626"/>
              <a:ext cx="972511" cy="3937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9486453-80D0-0B16-593C-8BB1D935E8B1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5685880" y="1277422"/>
              <a:ext cx="972511" cy="3937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9B148B7-5BDE-BAE0-3DF4-B95D2B908D72}"/>
                </a:ext>
              </a:extLst>
            </p:cNvPr>
            <p:cNvSpPr/>
            <p:nvPr/>
          </p:nvSpPr>
          <p:spPr>
            <a:xfrm>
              <a:off x="6653523" y="1863008"/>
              <a:ext cx="411480" cy="404011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2EAC94-0DB3-A266-6074-5204DA79B004}"/>
                </a:ext>
              </a:extLst>
            </p:cNvPr>
            <p:cNvSpPr txBox="1"/>
            <p:nvPr/>
          </p:nvSpPr>
          <p:spPr>
            <a:xfrm>
              <a:off x="6621844" y="1882805"/>
              <a:ext cx="457200" cy="332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L</a:t>
              </a:r>
              <a:r>
                <a:rPr lang="en-US" sz="1600" baseline="-25000" dirty="0"/>
                <a:t>2</a:t>
              </a:r>
              <a:endParaRPr lang="en-US" sz="16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2EAAD48-1B70-FAD3-3B11-4E6E4E4DBB56}"/>
                </a:ext>
              </a:extLst>
            </p:cNvPr>
            <p:cNvSpPr txBox="1"/>
            <p:nvPr/>
          </p:nvSpPr>
          <p:spPr>
            <a:xfrm>
              <a:off x="5267093" y="1827013"/>
              <a:ext cx="406965" cy="36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41287EA-7D85-4923-024A-5FB75694CED7}"/>
                </a:ext>
              </a:extLst>
            </p:cNvPr>
            <p:cNvSpPr/>
            <p:nvPr/>
          </p:nvSpPr>
          <p:spPr>
            <a:xfrm>
              <a:off x="5274400" y="2256804"/>
              <a:ext cx="411480" cy="404011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61FDC50-6F65-CDCB-76F6-1001837D17CE}"/>
                </a:ext>
              </a:extLst>
            </p:cNvPr>
            <p:cNvSpPr/>
            <p:nvPr/>
          </p:nvSpPr>
          <p:spPr>
            <a:xfrm>
              <a:off x="8042382" y="2256804"/>
              <a:ext cx="411480" cy="404011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9147BED-01D5-089B-715F-F261BA6F21F1}"/>
                </a:ext>
              </a:extLst>
            </p:cNvPr>
            <p:cNvCxnSpPr>
              <a:cxnSpLocks/>
              <a:stCxn id="16" idx="6"/>
              <a:endCxn id="24" idx="2"/>
            </p:cNvCxnSpPr>
            <p:nvPr/>
          </p:nvCxnSpPr>
          <p:spPr>
            <a:xfrm>
              <a:off x="5685880" y="1671218"/>
              <a:ext cx="967643" cy="3937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DCA62AD-3C5E-9C68-6721-A3417DB8A598}"/>
                </a:ext>
              </a:extLst>
            </p:cNvPr>
            <p:cNvCxnSpPr>
              <a:cxnSpLocks/>
              <a:stCxn id="27" idx="6"/>
              <a:endCxn id="24" idx="2"/>
            </p:cNvCxnSpPr>
            <p:nvPr/>
          </p:nvCxnSpPr>
          <p:spPr>
            <a:xfrm flipV="1">
              <a:off x="5685880" y="2065014"/>
              <a:ext cx="967643" cy="3937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3436F7D-41A1-3590-810B-2945CD9C6C64}"/>
                </a:ext>
              </a:extLst>
            </p:cNvPr>
            <p:cNvCxnSpPr>
              <a:cxnSpLocks/>
              <a:stCxn id="24" idx="6"/>
              <a:endCxn id="20" idx="2"/>
            </p:cNvCxnSpPr>
            <p:nvPr/>
          </p:nvCxnSpPr>
          <p:spPr>
            <a:xfrm flipV="1">
              <a:off x="7065003" y="1671218"/>
              <a:ext cx="977379" cy="3937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E9D87F8-3668-C206-6E5E-8D071CEA484A}"/>
                </a:ext>
              </a:extLst>
            </p:cNvPr>
            <p:cNvCxnSpPr>
              <a:cxnSpLocks/>
              <a:stCxn id="24" idx="6"/>
              <a:endCxn id="28" idx="2"/>
            </p:cNvCxnSpPr>
            <p:nvPr/>
          </p:nvCxnSpPr>
          <p:spPr>
            <a:xfrm>
              <a:off x="7065003" y="2065014"/>
              <a:ext cx="977379" cy="3937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672D031-54C0-B9EC-23DE-11708E387C47}"/>
                </a:ext>
              </a:extLst>
            </p:cNvPr>
            <p:cNvSpPr txBox="1"/>
            <p:nvPr/>
          </p:nvSpPr>
          <p:spPr>
            <a:xfrm>
              <a:off x="5262019" y="1026690"/>
              <a:ext cx="406965" cy="36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8F1513B-1722-BBE8-EF76-70FCE8E9EC83}"/>
                </a:ext>
              </a:extLst>
            </p:cNvPr>
            <p:cNvSpPr txBox="1"/>
            <p:nvPr/>
          </p:nvSpPr>
          <p:spPr>
            <a:xfrm>
              <a:off x="8041757" y="1827013"/>
              <a:ext cx="406965" cy="36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8F30A04-67DB-22FA-2271-69EFDCD9935F}"/>
                </a:ext>
              </a:extLst>
            </p:cNvPr>
            <p:cNvSpPr txBox="1"/>
            <p:nvPr/>
          </p:nvSpPr>
          <p:spPr>
            <a:xfrm>
              <a:off x="8058433" y="1026690"/>
              <a:ext cx="406965" cy="36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DBA54F9-B09B-5964-3911-27BED2C48FF6}"/>
                </a:ext>
              </a:extLst>
            </p:cNvPr>
            <p:cNvSpPr txBox="1"/>
            <p:nvPr/>
          </p:nvSpPr>
          <p:spPr>
            <a:xfrm>
              <a:off x="5228680" y="698166"/>
              <a:ext cx="457200" cy="332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U</a:t>
              </a:r>
              <a:r>
                <a:rPr lang="en-US" sz="1600" baseline="-25000" dirty="0"/>
                <a:t>1</a:t>
              </a:r>
              <a:endParaRPr lang="en-US" sz="16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A5AC47B-FB94-D962-DBBE-01CB90F115E8}"/>
                </a:ext>
              </a:extLst>
            </p:cNvPr>
            <p:cNvSpPr txBox="1"/>
            <p:nvPr/>
          </p:nvSpPr>
          <p:spPr>
            <a:xfrm>
              <a:off x="8014393" y="713425"/>
              <a:ext cx="534491" cy="332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</a:t>
              </a:r>
              <a:r>
                <a:rPr lang="en-US" sz="1600" baseline="-25000" dirty="0"/>
                <a:t>1</a:t>
              </a:r>
              <a:endParaRPr lang="en-US" sz="16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32EC98C-EE61-30AF-9BCE-26309698326D}"/>
                </a:ext>
              </a:extLst>
            </p:cNvPr>
            <p:cNvSpPr txBox="1"/>
            <p:nvPr/>
          </p:nvSpPr>
          <p:spPr>
            <a:xfrm>
              <a:off x="5211846" y="1477681"/>
              <a:ext cx="534491" cy="332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U</a:t>
              </a:r>
              <a:r>
                <a:rPr lang="en-US" sz="1600" baseline="-25000" dirty="0"/>
                <a:t>100</a:t>
              </a:r>
              <a:endParaRPr lang="en-US" sz="16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DA3F28C-7AF7-019C-2E54-0958CFADCCAC}"/>
                </a:ext>
              </a:extLst>
            </p:cNvPr>
            <p:cNvSpPr txBox="1"/>
            <p:nvPr/>
          </p:nvSpPr>
          <p:spPr>
            <a:xfrm>
              <a:off x="5228680" y="2276339"/>
              <a:ext cx="534491" cy="332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U</a:t>
              </a:r>
              <a:r>
                <a:rPr lang="en-US" sz="1600" baseline="-25000" dirty="0"/>
                <a:t>199</a:t>
              </a:r>
              <a:endParaRPr lang="en-US" sz="16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77A033E-CD7B-B206-BA71-7CF232DF6131}"/>
                </a:ext>
              </a:extLst>
            </p:cNvPr>
            <p:cNvSpPr txBox="1"/>
            <p:nvPr/>
          </p:nvSpPr>
          <p:spPr>
            <a:xfrm>
              <a:off x="8008191" y="1484100"/>
              <a:ext cx="534491" cy="332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</a:t>
              </a:r>
              <a:r>
                <a:rPr lang="en-US" sz="1600" baseline="-25000" dirty="0"/>
                <a:t>100</a:t>
              </a:r>
              <a:endParaRPr lang="en-US" sz="16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DA11668-F798-F567-F6CF-3CE3E0C1D264}"/>
                </a:ext>
              </a:extLst>
            </p:cNvPr>
            <p:cNvSpPr txBox="1"/>
            <p:nvPr/>
          </p:nvSpPr>
          <p:spPr>
            <a:xfrm>
              <a:off x="8008191" y="2267309"/>
              <a:ext cx="534491" cy="332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</a:t>
              </a:r>
              <a:r>
                <a:rPr lang="en-US" sz="1600" baseline="-25000" dirty="0"/>
                <a:t>199</a:t>
              </a:r>
              <a:endParaRPr lang="en-US" sz="16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2CFA935-6960-0C32-0533-4031633783FE}"/>
                </a:ext>
              </a:extLst>
            </p:cNvPr>
            <p:cNvSpPr txBox="1"/>
            <p:nvPr/>
          </p:nvSpPr>
          <p:spPr>
            <a:xfrm>
              <a:off x="7063013" y="1827013"/>
              <a:ext cx="406965" cy="36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25B4900-626E-6D01-BF06-37B58B844E5F}"/>
                </a:ext>
              </a:extLst>
            </p:cNvPr>
            <p:cNvSpPr txBox="1"/>
            <p:nvPr/>
          </p:nvSpPr>
          <p:spPr>
            <a:xfrm>
              <a:off x="7129303" y="1026690"/>
              <a:ext cx="406965" cy="36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823B33E-E804-42E7-DF34-EFCB3E63174C}"/>
                </a:ext>
              </a:extLst>
            </p:cNvPr>
            <p:cNvSpPr txBox="1"/>
            <p:nvPr/>
          </p:nvSpPr>
          <p:spPr>
            <a:xfrm>
              <a:off x="6145064" y="1026690"/>
              <a:ext cx="406965" cy="36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C788231-2209-63E3-2436-75BD90E63EFF}"/>
                </a:ext>
              </a:extLst>
            </p:cNvPr>
            <p:cNvSpPr txBox="1"/>
            <p:nvPr/>
          </p:nvSpPr>
          <p:spPr>
            <a:xfrm>
              <a:off x="6124275" y="1827013"/>
              <a:ext cx="406965" cy="36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E619FE0A-B8F7-C41E-B933-B30AD25239F7}"/>
              </a:ext>
            </a:extLst>
          </p:cNvPr>
          <p:cNvSpPr/>
          <p:nvPr/>
        </p:nvSpPr>
        <p:spPr>
          <a:xfrm>
            <a:off x="-6509" y="2588223"/>
            <a:ext cx="4128804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Example technique: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39955A63-7EE3-FA4F-05F5-B00939899D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577152"/>
              </p:ext>
            </p:extLst>
          </p:nvPr>
        </p:nvGraphicFramePr>
        <p:xfrm>
          <a:off x="3782627" y="4000478"/>
          <a:ext cx="4781507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7786">
                  <a:extLst>
                    <a:ext uri="{9D8B030D-6E8A-4147-A177-3AD203B41FA5}">
                      <a16:colId xmlns:a16="http://schemas.microsoft.com/office/drawing/2014/main" val="4052512296"/>
                    </a:ext>
                  </a:extLst>
                </a:gridCol>
                <a:gridCol w="354330">
                  <a:extLst>
                    <a:ext uri="{9D8B030D-6E8A-4147-A177-3AD203B41FA5}">
                      <a16:colId xmlns:a16="http://schemas.microsoft.com/office/drawing/2014/main" val="400113096"/>
                    </a:ext>
                  </a:extLst>
                </a:gridCol>
                <a:gridCol w="1441768">
                  <a:extLst>
                    <a:ext uri="{9D8B030D-6E8A-4147-A177-3AD203B41FA5}">
                      <a16:colId xmlns:a16="http://schemas.microsoft.com/office/drawing/2014/main" val="4248055157"/>
                    </a:ext>
                  </a:extLst>
                </a:gridCol>
                <a:gridCol w="442043">
                  <a:extLst>
                    <a:ext uri="{9D8B030D-6E8A-4147-A177-3AD203B41FA5}">
                      <a16:colId xmlns:a16="http://schemas.microsoft.com/office/drawing/2014/main" val="3025983691"/>
                    </a:ext>
                  </a:extLst>
                </a:gridCol>
                <a:gridCol w="1465580">
                  <a:extLst>
                    <a:ext uri="{9D8B030D-6E8A-4147-A177-3AD203B41FA5}">
                      <a16:colId xmlns:a16="http://schemas.microsoft.com/office/drawing/2014/main" val="22898451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dirty="0"/>
                        <a:t>b, 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3373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{L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, Liz}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{U</a:t>
                      </a:r>
                      <a:r>
                        <a:rPr lang="en-US" baseline="-25000" dirty="0"/>
                        <a:t>1,</a:t>
                      </a:r>
                      <a:r>
                        <a:rPr lang="en-US" baseline="0" dirty="0"/>
                        <a:t>…, U</a:t>
                      </a:r>
                      <a:r>
                        <a:rPr lang="en-US" baseline="-25000" dirty="0"/>
                        <a:t>100</a:t>
                      </a:r>
                      <a:r>
                        <a:rPr lang="en-US" baseline="0" dirty="0"/>
                        <a:t>}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{C</a:t>
                      </a:r>
                      <a:r>
                        <a:rPr lang="en-US" baseline="-25000" dirty="0"/>
                        <a:t>1</a:t>
                      </a:r>
                      <a:r>
                        <a:rPr lang="en-US" dirty="0"/>
                        <a:t>, …, C</a:t>
                      </a:r>
                      <a:r>
                        <a:rPr lang="en-US" baseline="-25000" dirty="0"/>
                        <a:t>100</a:t>
                      </a:r>
                      <a:r>
                        <a:rPr lang="en-US" baseline="0" dirty="0"/>
                        <a:t>}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1909625"/>
                  </a:ext>
                </a:extLst>
              </a:tr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/>
                        <a:t>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45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{L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, Liz}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{U</a:t>
                      </a:r>
                      <a:r>
                        <a:rPr lang="en-US" baseline="-25000" dirty="0"/>
                        <a:t>100,</a:t>
                      </a:r>
                      <a:r>
                        <a:rPr lang="en-US" baseline="0" dirty="0"/>
                        <a:t>…, U</a:t>
                      </a:r>
                      <a:r>
                        <a:rPr lang="en-US" baseline="-25000" dirty="0"/>
                        <a:t>199</a:t>
                      </a:r>
                      <a:r>
                        <a:rPr lang="en-US" baseline="0" dirty="0"/>
                        <a:t>}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{C</a:t>
                      </a:r>
                      <a:r>
                        <a:rPr lang="en-US" baseline="-25000" dirty="0"/>
                        <a:t>100</a:t>
                      </a:r>
                      <a:r>
                        <a:rPr lang="en-US" dirty="0"/>
                        <a:t>, …, C</a:t>
                      </a:r>
                      <a:r>
                        <a:rPr lang="en-US" baseline="-25000" dirty="0"/>
                        <a:t>199</a:t>
                      </a:r>
                      <a:r>
                        <a:rPr lang="en-US" baseline="0" dirty="0"/>
                        <a:t>}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706771"/>
                  </a:ext>
                </a:extLst>
              </a:tr>
            </a:tbl>
          </a:graphicData>
        </a:graphic>
      </p:graphicFrame>
      <p:graphicFrame>
        <p:nvGraphicFramePr>
          <p:cNvPr id="9" name="Table 7">
            <a:extLst>
              <a:ext uri="{FF2B5EF4-FFF2-40B4-BE49-F238E27FC236}">
                <a16:creationId xmlns:a16="http://schemas.microsoft.com/office/drawing/2014/main" id="{E2D1E744-FFF6-E883-BC30-AD67733E0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431062"/>
              </p:ext>
            </p:extLst>
          </p:nvPr>
        </p:nvGraphicFramePr>
        <p:xfrm>
          <a:off x="912520" y="4000478"/>
          <a:ext cx="2366102" cy="2362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0349">
                  <a:extLst>
                    <a:ext uri="{9D8B030D-6E8A-4147-A177-3AD203B41FA5}">
                      <a16:colId xmlns:a16="http://schemas.microsoft.com/office/drawing/2014/main" val="2487070811"/>
                    </a:ext>
                  </a:extLst>
                </a:gridCol>
                <a:gridCol w="824762">
                  <a:extLst>
                    <a:ext uri="{9D8B030D-6E8A-4147-A177-3AD203B41FA5}">
                      <a16:colId xmlns:a16="http://schemas.microsoft.com/office/drawing/2014/main" val="686221822"/>
                    </a:ext>
                  </a:extLst>
                </a:gridCol>
                <a:gridCol w="563880">
                  <a:extLst>
                    <a:ext uri="{9D8B030D-6E8A-4147-A177-3AD203B41FA5}">
                      <a16:colId xmlns:a16="http://schemas.microsoft.com/office/drawing/2014/main" val="2122332928"/>
                    </a:ext>
                  </a:extLst>
                </a:gridCol>
                <a:gridCol w="577111">
                  <a:extLst>
                    <a:ext uri="{9D8B030D-6E8A-4147-A177-3AD203B41FA5}">
                      <a16:colId xmlns:a16="http://schemas.microsoft.com/office/drawing/2014/main" val="3553681821"/>
                    </a:ext>
                  </a:extLst>
                </a:gridCol>
              </a:tblGrid>
              <a:tr h="303347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u="sng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u="sng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u="sng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u="sng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4590531"/>
                  </a:ext>
                </a:extLst>
              </a:tr>
              <a:tr h="29015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/>
                        <a:t>L</a:t>
                      </a:r>
                      <a:r>
                        <a:rPr lang="en-US" sz="1600" baseline="-25000" dirty="0"/>
                        <a:t>1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Liz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U</a:t>
                      </a:r>
                      <a:r>
                        <a:rPr lang="en-US" sz="1600" baseline="-25000" dirty="0"/>
                        <a:t>1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</a:t>
                      </a:r>
                      <a:r>
                        <a:rPr lang="en-US" sz="1600" baseline="-25000" dirty="0"/>
                        <a:t>1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2819564"/>
                  </a:ext>
                </a:extLst>
              </a:tr>
              <a:tr h="29015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9262898"/>
                  </a:ext>
                </a:extLst>
              </a:tr>
              <a:tr h="29015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/>
                        <a:t>L</a:t>
                      </a:r>
                      <a:r>
                        <a:rPr lang="en-US" sz="1600" baseline="-25000" dirty="0"/>
                        <a:t>1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Liz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U</a:t>
                      </a:r>
                      <a:r>
                        <a:rPr lang="en-US" sz="1600" baseline="-25000" dirty="0"/>
                        <a:t>1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</a:t>
                      </a:r>
                      <a:r>
                        <a:rPr lang="en-US" sz="1600" baseline="-25000" dirty="0"/>
                        <a:t>100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5387598"/>
                  </a:ext>
                </a:extLst>
              </a:tr>
              <a:tr h="29015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/>
                        <a:t>L</a:t>
                      </a:r>
                      <a:r>
                        <a:rPr lang="en-US" sz="1600" baseline="-25000" dirty="0"/>
                        <a:t>2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Liz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U</a:t>
                      </a:r>
                      <a:r>
                        <a:rPr lang="en-US" sz="1600" baseline="-25000" dirty="0"/>
                        <a:t>100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</a:t>
                      </a:r>
                      <a:r>
                        <a:rPr lang="en-US" sz="1600" baseline="-25000" dirty="0"/>
                        <a:t>100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5296430"/>
                  </a:ext>
                </a:extLst>
              </a:tr>
              <a:tr h="2901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3135668"/>
                  </a:ext>
                </a:extLst>
              </a:tr>
              <a:tr h="29015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/>
                        <a:t>L</a:t>
                      </a:r>
                      <a:r>
                        <a:rPr lang="en-US" sz="1600" baseline="-25000" dirty="0"/>
                        <a:t>2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Liz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U</a:t>
                      </a:r>
                      <a:r>
                        <a:rPr lang="en-US" sz="1600" baseline="-25000" dirty="0"/>
                        <a:t>199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</a:t>
                      </a:r>
                      <a:r>
                        <a:rPr lang="en-US" sz="1600" baseline="-25000" dirty="0"/>
                        <a:t>100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488139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CDFDD7F1-9840-DDA8-EF14-65CAB755E1E2}"/>
              </a:ext>
            </a:extLst>
          </p:cNvPr>
          <p:cNvSpPr/>
          <p:nvPr/>
        </p:nvSpPr>
        <p:spPr>
          <a:xfrm>
            <a:off x="4533042" y="5459066"/>
            <a:ext cx="3347103" cy="456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kern="0" dirty="0">
                <a:latin typeface="Arial"/>
                <a:cs typeface="Arial"/>
              </a:rPr>
              <a:t>2x(100+100) tuples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92028F-77B2-456C-7738-C55C1286004F}"/>
              </a:ext>
            </a:extLst>
          </p:cNvPr>
          <p:cNvSpPr/>
          <p:nvPr/>
        </p:nvSpPr>
        <p:spPr>
          <a:xfrm>
            <a:off x="4233841" y="3503073"/>
            <a:ext cx="4013405" cy="456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kern="0" dirty="0" err="1">
                <a:solidFill>
                  <a:srgbClr val="0000CC"/>
                </a:solidFill>
                <a:latin typeface="Arial"/>
                <a:cs typeface="Arial"/>
              </a:rPr>
              <a:t>ù</a:t>
            </a:r>
            <a:r>
              <a:rPr lang="en-US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zu’s</a:t>
            </a:r>
            <a:r>
              <a:rPr lang="en-US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Factorized Repr</a:t>
            </a:r>
            <a:r>
              <a:rPr lang="en-US" kern="0" dirty="0">
                <a:solidFill>
                  <a:srgbClr val="0000CC"/>
                </a:solidFill>
                <a:latin typeface="Arial"/>
                <a:cs typeface="Arial"/>
              </a:rPr>
              <a:t>esentation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4653BA-037E-3F40-F956-A8F60F4392A1}"/>
              </a:ext>
            </a:extLst>
          </p:cNvPr>
          <p:cNvSpPr/>
          <p:nvPr/>
        </p:nvSpPr>
        <p:spPr>
          <a:xfrm>
            <a:off x="780940" y="3478354"/>
            <a:ext cx="2346956" cy="456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kern="0" dirty="0">
                <a:solidFill>
                  <a:srgbClr val="0000CC"/>
                </a:solidFill>
                <a:latin typeface="Arial"/>
                <a:cs typeface="Arial"/>
              </a:rPr>
              <a:t>Traditional Systems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DA5C58-EEBB-AF85-BF48-34E97028D6E7}"/>
              </a:ext>
            </a:extLst>
          </p:cNvPr>
          <p:cNvSpPr/>
          <p:nvPr/>
        </p:nvSpPr>
        <p:spPr>
          <a:xfrm>
            <a:off x="404597" y="6261090"/>
            <a:ext cx="3347103" cy="456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kern="0" dirty="0">
                <a:latin typeface="Arial"/>
                <a:cs typeface="Arial"/>
              </a:rPr>
              <a:t>2x100x100 tuples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8C95CE-C50F-4D17-172A-3656523DBB98}"/>
              </a:ext>
            </a:extLst>
          </p:cNvPr>
          <p:cNvSpPr/>
          <p:nvPr/>
        </p:nvSpPr>
        <p:spPr>
          <a:xfrm>
            <a:off x="4118441" y="5961954"/>
            <a:ext cx="4620961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</a:pP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in the other sessions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395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0" grpId="1"/>
      <p:bldP spid="11" grpId="0"/>
      <p:bldP spid="11" grpId="1"/>
      <p:bldP spid="12" grpId="0"/>
      <p:bldP spid="12" grpId="1"/>
      <p:bldP spid="47" grpId="0"/>
      <p:bldP spid="47" grpId="1"/>
      <p:bldP spid="4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BEC4FC-FE0C-98EA-01AC-AA8DD2FFB0CC}"/>
              </a:ext>
            </a:extLst>
          </p:cNvPr>
          <p:cNvSpPr txBox="1"/>
          <p:nvPr/>
        </p:nvSpPr>
        <p:spPr>
          <a:xfrm>
            <a:off x="12439" y="43983"/>
            <a:ext cx="80602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5733" indent="-342889"/>
            <a:r>
              <a:rPr lang="en-US" sz="3000" kern="0" dirty="0">
                <a:solidFill>
                  <a:srgbClr val="000000"/>
                </a:solidFill>
                <a:latin typeface="Arial"/>
                <a:cs typeface="Arial"/>
              </a:rPr>
              <a:t>Property Graphs History</a:t>
            </a:r>
            <a:endParaRPr lang="en-US" sz="30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C78D99-674A-B9C2-91D5-AF2CD29F49B8}"/>
              </a:ext>
            </a:extLst>
          </p:cNvPr>
          <p:cNvSpPr txBox="1"/>
          <p:nvPr/>
        </p:nvSpPr>
        <p:spPr>
          <a:xfrm>
            <a:off x="12439" y="789563"/>
            <a:ext cx="8406969" cy="206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5733" indent="-342889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200" kern="0" dirty="0">
                <a:latin typeface="Arial"/>
                <a:cs typeface="Arial"/>
              </a:rPr>
              <a:t>Neo4j’s data model. Founded in 2000; first offering in 2007</a:t>
            </a:r>
          </a:p>
          <a:p>
            <a:pPr marL="205733" indent="-342889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200" kern="0" dirty="0">
                <a:latin typeface="Arial"/>
                <a:cs typeface="Arial"/>
              </a:rPr>
              <a:t>Frustration of developing an ECM system on RDBMSs</a:t>
            </a:r>
          </a:p>
          <a:p>
            <a:pPr marL="548633" lvl="1" indent="-342889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200" kern="0" dirty="0">
                <a:latin typeface="Arial"/>
                <a:cs typeface="Arial"/>
              </a:rPr>
              <a:t>Ex: writing complicated joins</a:t>
            </a:r>
          </a:p>
          <a:p>
            <a:pPr marL="205733" indent="-342889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200" kern="0" dirty="0">
                <a:latin typeface="Arial"/>
                <a:cs typeface="Arial"/>
              </a:rPr>
              <a:t>Property graph model + Cypher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3F4BB2-21AF-F92E-AD0F-B17F5ECD0354}"/>
              </a:ext>
            </a:extLst>
          </p:cNvPr>
          <p:cNvGrpSpPr/>
          <p:nvPr/>
        </p:nvGrpSpPr>
        <p:grpSpPr>
          <a:xfrm>
            <a:off x="240639" y="3391145"/>
            <a:ext cx="3801933" cy="1014984"/>
            <a:chOff x="252844" y="4656394"/>
            <a:chExt cx="3780135" cy="1105684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4559326-DE1E-DE2E-1414-79D89836D2F2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>
              <a:off x="1337216" y="5209236"/>
              <a:ext cx="15698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B972EF4-C175-9580-8CC8-CFE20736B8C3}"/>
                </a:ext>
              </a:extLst>
            </p:cNvPr>
            <p:cNvSpPr/>
            <p:nvPr/>
          </p:nvSpPr>
          <p:spPr>
            <a:xfrm>
              <a:off x="331376" y="4656394"/>
              <a:ext cx="1005840" cy="110568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EBCA37F-995C-2278-41E4-03993DD6B57C}"/>
                </a:ext>
              </a:extLst>
            </p:cNvPr>
            <p:cNvSpPr/>
            <p:nvPr/>
          </p:nvSpPr>
          <p:spPr>
            <a:xfrm>
              <a:off x="252844" y="4708403"/>
              <a:ext cx="1186968" cy="815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kern="0" dirty="0">
                  <a:latin typeface="Arial"/>
                  <a:cs typeface="Arial"/>
                </a:rPr>
                <a:t>labels </a:t>
              </a:r>
            </a:p>
            <a:p>
              <a:pPr algn="ctr"/>
              <a:r>
                <a:rPr lang="en-US" sz="1400" kern="0" dirty="0">
                  <a:latin typeface="Arial"/>
                  <a:cs typeface="Arial"/>
                </a:rPr>
                <a:t>&amp;</a:t>
              </a:r>
            </a:p>
            <a:p>
              <a:pPr algn="ctr"/>
              <a:r>
                <a:rPr lang="en-US" sz="1400" kern="0" dirty="0">
                  <a:latin typeface="Arial"/>
                  <a:cs typeface="Arial"/>
                </a:rPr>
                <a:t>properties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F8FBDA2-A3C3-B4E8-4DD7-343B5307F807}"/>
                </a:ext>
              </a:extLst>
            </p:cNvPr>
            <p:cNvSpPr/>
            <p:nvPr/>
          </p:nvSpPr>
          <p:spPr>
            <a:xfrm>
              <a:off x="2907083" y="4656394"/>
              <a:ext cx="1005840" cy="110568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DDAB72A-A26B-FD4B-EEC8-78467F0992F4}"/>
                </a:ext>
              </a:extLst>
            </p:cNvPr>
            <p:cNvSpPr/>
            <p:nvPr/>
          </p:nvSpPr>
          <p:spPr>
            <a:xfrm>
              <a:off x="2801012" y="4708403"/>
              <a:ext cx="1231967" cy="815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kern="0" dirty="0">
                  <a:latin typeface="Arial"/>
                  <a:cs typeface="Arial"/>
                </a:rPr>
                <a:t>labels </a:t>
              </a:r>
            </a:p>
            <a:p>
              <a:pPr algn="ctr"/>
              <a:r>
                <a:rPr lang="en-US" sz="1400" kern="0" dirty="0">
                  <a:latin typeface="Arial"/>
                  <a:cs typeface="Arial"/>
                </a:rPr>
                <a:t>&amp; </a:t>
              </a:r>
            </a:p>
            <a:p>
              <a:pPr algn="ctr"/>
              <a:r>
                <a:rPr lang="en-US" sz="1400" kern="0" dirty="0">
                  <a:latin typeface="Arial"/>
                  <a:cs typeface="Arial"/>
                </a:rPr>
                <a:t>properties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F63EFB2-2E9A-D47F-FAD9-BEB620287ADA}"/>
                </a:ext>
              </a:extLst>
            </p:cNvPr>
            <p:cNvSpPr/>
            <p:nvPr/>
          </p:nvSpPr>
          <p:spPr>
            <a:xfrm>
              <a:off x="1202283" y="4756222"/>
              <a:ext cx="1839209" cy="3352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kern="0" dirty="0">
                  <a:latin typeface="Arial"/>
                  <a:cs typeface="Arial"/>
                </a:rPr>
                <a:t>labels &amp; attributes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F8C4A56-4678-C541-4195-3F91B9B2D686}"/>
              </a:ext>
            </a:extLst>
          </p:cNvPr>
          <p:cNvSpPr txBox="1"/>
          <p:nvPr/>
        </p:nvSpPr>
        <p:spPr>
          <a:xfrm>
            <a:off x="4073746" y="3333661"/>
            <a:ext cx="5209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a:Account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)-[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t:eTransfer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*]</a:t>
            </a:r>
            <a:r>
              <a:rPr lang="en-US" dirty="0">
                <a:latin typeface="Times" pitchFamily="2" charset="0"/>
                <a:cs typeface="Arial" panose="020B0604020202020204" pitchFamily="34" charset="0"/>
              </a:rPr>
              <a:t>-&gt;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b:Account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a.owner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Alice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b.owner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average(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t.amount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avg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B690908-100F-3997-90FE-356F2A6A3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925" y="2044964"/>
            <a:ext cx="2044961" cy="75987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34F34C4-B70E-8D39-EEC6-D9A1AE1856E3}"/>
              </a:ext>
            </a:extLst>
          </p:cNvPr>
          <p:cNvCxnSpPr/>
          <p:nvPr/>
        </p:nvCxnSpPr>
        <p:spPr>
          <a:xfrm>
            <a:off x="-6509" y="705597"/>
            <a:ext cx="9144000" cy="0"/>
          </a:xfrm>
          <a:prstGeom prst="line">
            <a:avLst/>
          </a:prstGeom>
          <a:ln w="57150" cmpd="thickThin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16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74951" y="6492875"/>
            <a:ext cx="2133600" cy="365125"/>
          </a:xfrm>
        </p:spPr>
        <p:txBody>
          <a:bodyPr/>
          <a:lstStyle/>
          <a:p>
            <a:fld id="{65CC13EC-677E-384F-B278-2939878C589F}" type="slidenum">
              <a:rPr lang="en-US" smtClean="0"/>
              <a:t>33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41BA65-44D2-4B4F-B7F0-08159246FEAB}"/>
              </a:ext>
            </a:extLst>
          </p:cNvPr>
          <p:cNvCxnSpPr/>
          <p:nvPr/>
        </p:nvCxnSpPr>
        <p:spPr>
          <a:xfrm>
            <a:off x="-6509" y="705597"/>
            <a:ext cx="9144000" cy="0"/>
          </a:xfrm>
          <a:prstGeom prst="line">
            <a:avLst/>
          </a:prstGeom>
          <a:ln w="57150" cmpd="thickThin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AA938BE-47BD-4745-9337-0680DF1A0585}"/>
              </a:ext>
            </a:extLst>
          </p:cNvPr>
          <p:cNvSpPr txBox="1"/>
          <p:nvPr/>
        </p:nvSpPr>
        <p:spPr>
          <a:xfrm>
            <a:off x="19126" y="25400"/>
            <a:ext cx="908942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457200"/>
            <a:r>
              <a:rPr lang="en-US" sz="3200" kern="0" dirty="0">
                <a:solidFill>
                  <a:srgbClr val="000000"/>
                </a:solidFill>
                <a:latin typeface="Arial"/>
                <a:cs typeface="Arial"/>
              </a:rPr>
              <a:t>A Lightning Fast History of DBMSs </a:t>
            </a:r>
            <a:endParaRPr lang="en-US" sz="32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1AA871FA-E727-ED42-FF00-D3260F8B4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153" y="1855634"/>
            <a:ext cx="975471" cy="138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BD1C40-56F1-3E37-AB89-6ECE76835A2F}"/>
              </a:ext>
            </a:extLst>
          </p:cNvPr>
          <p:cNvSpPr txBox="1"/>
          <p:nvPr/>
        </p:nvSpPr>
        <p:spPr>
          <a:xfrm>
            <a:off x="19126" y="897297"/>
            <a:ext cx="1692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Integrated Data Store (IDS)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2D8E12-D5D3-3EB1-95A0-62A1B984E081}"/>
              </a:ext>
            </a:extLst>
          </p:cNvPr>
          <p:cNvSpPr txBox="1"/>
          <p:nvPr/>
        </p:nvSpPr>
        <p:spPr>
          <a:xfrm>
            <a:off x="2069027" y="841856"/>
            <a:ext cx="2208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Information </a:t>
            </a:r>
          </a:p>
          <a:p>
            <a:r>
              <a:rPr lang="en-US" dirty="0"/>
              <a:t>Management System </a:t>
            </a:r>
          </a:p>
          <a:p>
            <a:r>
              <a:rPr lang="en-US" dirty="0"/>
              <a:t>(IMS)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E88847-BEEA-194C-7B21-77334F0A2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9050" y="1774241"/>
            <a:ext cx="1082718" cy="7652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98CEC2-1647-4E43-73E0-7609D0B7C4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1102" y="1784635"/>
            <a:ext cx="915364" cy="6469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802B1B7-B913-6EDF-14B8-7541DB690338}"/>
              </a:ext>
            </a:extLst>
          </p:cNvPr>
          <p:cNvSpPr txBox="1"/>
          <p:nvPr/>
        </p:nvSpPr>
        <p:spPr>
          <a:xfrm>
            <a:off x="4139594" y="796046"/>
            <a:ext cx="1976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Ted Codd’s Relational Model</a:t>
            </a:r>
          </a:p>
          <a:p>
            <a:r>
              <a:rPr lang="en-US" dirty="0"/>
              <a:t>(System R)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8B5F5B-2EF8-7506-EBCB-F246AEAD94BC}"/>
              </a:ext>
            </a:extLst>
          </p:cNvPr>
          <p:cNvSpPr txBox="1"/>
          <p:nvPr/>
        </p:nvSpPr>
        <p:spPr>
          <a:xfrm>
            <a:off x="6170040" y="1833689"/>
            <a:ext cx="1692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Stonebraker’s</a:t>
            </a:r>
            <a:r>
              <a:rPr lang="en-US" dirty="0"/>
              <a:t> Ingres/Postgres</a:t>
            </a:r>
            <a:br>
              <a:rPr lang="en-US" dirty="0"/>
            </a:br>
            <a:r>
              <a:rPr lang="en-US" dirty="0"/>
              <a:t>RDBMS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8EC382-EC80-E607-AD94-6B4DB2998DEF}"/>
              </a:ext>
            </a:extLst>
          </p:cNvPr>
          <p:cNvSpPr txBox="1"/>
          <p:nvPr/>
        </p:nvSpPr>
        <p:spPr>
          <a:xfrm>
            <a:off x="6170040" y="795652"/>
            <a:ext cx="1609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Larry Ellison’s Oracle RDBMS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6F59E62-E794-20EB-3C19-EEA26BF1E8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4977" y="1977656"/>
            <a:ext cx="1292209" cy="102972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A3BFDB5-B1AF-7159-A789-2BE231481E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8084" y="760085"/>
            <a:ext cx="952661" cy="100510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EB0C43B-48A6-BFC8-21C4-9915B9AE0F2B}"/>
              </a:ext>
            </a:extLst>
          </p:cNvPr>
          <p:cNvSpPr txBox="1"/>
          <p:nvPr/>
        </p:nvSpPr>
        <p:spPr>
          <a:xfrm>
            <a:off x="7179585" y="4609827"/>
            <a:ext cx="1707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 Oriented DBMSs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6235508-D032-6A19-CB82-F9D8C557D182}"/>
              </a:ext>
            </a:extLst>
          </p:cNvPr>
          <p:cNvSpPr txBox="1"/>
          <p:nvPr/>
        </p:nvSpPr>
        <p:spPr>
          <a:xfrm>
            <a:off x="5262132" y="4676068"/>
            <a:ext cx="1707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Columnar/OLAP </a:t>
            </a:r>
          </a:p>
          <a:p>
            <a:r>
              <a:rPr lang="en-US" dirty="0"/>
              <a:t>RDBMSs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17CEB8E-4F04-B2B8-6C3D-E643273ED504}"/>
              </a:ext>
            </a:extLst>
          </p:cNvPr>
          <p:cNvSpPr txBox="1"/>
          <p:nvPr/>
        </p:nvSpPr>
        <p:spPr>
          <a:xfrm>
            <a:off x="3460380" y="5719361"/>
            <a:ext cx="146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XML DBMSs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64E3C2-A782-C97D-CE91-B314D315B95E}"/>
              </a:ext>
            </a:extLst>
          </p:cNvPr>
          <p:cNvSpPr txBox="1"/>
          <p:nvPr/>
        </p:nvSpPr>
        <p:spPr>
          <a:xfrm>
            <a:off x="3460380" y="4683969"/>
            <a:ext cx="146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RDF DBMSs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F4977A5-1186-A07C-F381-9FAFED979CD1}"/>
              </a:ext>
            </a:extLst>
          </p:cNvPr>
          <p:cNvSpPr txBox="1"/>
          <p:nvPr/>
        </p:nvSpPr>
        <p:spPr>
          <a:xfrm>
            <a:off x="1522833" y="4671082"/>
            <a:ext cx="1900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Document-oriented DBMSs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884A888-F273-F167-FF29-D17CFB6BBEE6}"/>
              </a:ext>
            </a:extLst>
          </p:cNvPr>
          <p:cNvSpPr txBox="1"/>
          <p:nvPr/>
        </p:nvSpPr>
        <p:spPr>
          <a:xfrm>
            <a:off x="1483518" y="5728456"/>
            <a:ext cx="1900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Property Graph DBMSs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DEA409-33E9-6881-3E46-92AF11E8045A}"/>
              </a:ext>
            </a:extLst>
          </p:cNvPr>
          <p:cNvSpPr txBox="1"/>
          <p:nvPr/>
        </p:nvSpPr>
        <p:spPr>
          <a:xfrm>
            <a:off x="197962" y="4683969"/>
            <a:ext cx="1078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Vector</a:t>
            </a:r>
          </a:p>
          <a:p>
            <a:r>
              <a:rPr lang="en-US" dirty="0"/>
              <a:t>DBMSs ? 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C6C4994-2405-D697-A07D-292527F9DD8D}"/>
              </a:ext>
            </a:extLst>
          </p:cNvPr>
          <p:cNvCxnSpPr/>
          <p:nvPr/>
        </p:nvCxnSpPr>
        <p:spPr>
          <a:xfrm>
            <a:off x="244352" y="3429000"/>
            <a:ext cx="86552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3D80044-9368-F723-151A-2558A0813B03}"/>
              </a:ext>
            </a:extLst>
          </p:cNvPr>
          <p:cNvCxnSpPr>
            <a:cxnSpLocks/>
          </p:cNvCxnSpPr>
          <p:nvPr/>
        </p:nvCxnSpPr>
        <p:spPr>
          <a:xfrm flipH="1">
            <a:off x="197962" y="4421629"/>
            <a:ext cx="86893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9A7F0A9-CAB4-A6F3-131D-F4428C17DA73}"/>
              </a:ext>
            </a:extLst>
          </p:cNvPr>
          <p:cNvSpPr txBox="1"/>
          <p:nvPr/>
        </p:nvSpPr>
        <p:spPr>
          <a:xfrm>
            <a:off x="197962" y="3455780"/>
            <a:ext cx="847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1960s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639FD8-4DC0-6B71-85A0-C329C5F9119F}"/>
              </a:ext>
            </a:extLst>
          </p:cNvPr>
          <p:cNvSpPr txBox="1"/>
          <p:nvPr/>
        </p:nvSpPr>
        <p:spPr>
          <a:xfrm>
            <a:off x="2049535" y="3455780"/>
            <a:ext cx="3387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1970s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2666396-345A-8E17-FF82-BD4B5E1B5D65}"/>
              </a:ext>
            </a:extLst>
          </p:cNvPr>
          <p:cNvSpPr txBox="1"/>
          <p:nvPr/>
        </p:nvSpPr>
        <p:spPr>
          <a:xfrm>
            <a:off x="6384304" y="3455780"/>
            <a:ext cx="250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1980s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6DBB25F-0D82-BAC2-01B1-B73D5D3C361B}"/>
              </a:ext>
            </a:extLst>
          </p:cNvPr>
          <p:cNvSpPr txBox="1"/>
          <p:nvPr/>
        </p:nvSpPr>
        <p:spPr>
          <a:xfrm>
            <a:off x="3251767" y="4015406"/>
            <a:ext cx="1675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2000s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BC9C2C8-8F4B-79C5-2B11-74D83B14F0A1}"/>
              </a:ext>
            </a:extLst>
          </p:cNvPr>
          <p:cNvSpPr txBox="1"/>
          <p:nvPr/>
        </p:nvSpPr>
        <p:spPr>
          <a:xfrm>
            <a:off x="5175586" y="4030166"/>
            <a:ext cx="3625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1990s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E35694F-9C03-7AAC-3D4A-9DC12E43209F}"/>
              </a:ext>
            </a:extLst>
          </p:cNvPr>
          <p:cNvSpPr txBox="1"/>
          <p:nvPr/>
        </p:nvSpPr>
        <p:spPr>
          <a:xfrm>
            <a:off x="19126" y="4015406"/>
            <a:ext cx="130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2020s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1BCC7C6-949F-6D13-9192-8A5BB860CE70}"/>
              </a:ext>
            </a:extLst>
          </p:cNvPr>
          <p:cNvSpPr txBox="1"/>
          <p:nvPr/>
        </p:nvSpPr>
        <p:spPr>
          <a:xfrm>
            <a:off x="1712001" y="4015406"/>
            <a:ext cx="130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2010s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38E8778A-1BA4-44C5-FE99-1AEA17102C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3518" y="5204271"/>
            <a:ext cx="1900476" cy="52726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8B1378F-2C69-ABF7-06A0-3A2863AD0A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6360" y="6312246"/>
            <a:ext cx="1468720" cy="54575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C299007-80DF-CAB7-E3CD-B0B37C0185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62355" y="6152403"/>
            <a:ext cx="1900476" cy="620564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CC84570-E5A2-5C86-D1D7-1ED7AA5200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53257" y="5048238"/>
            <a:ext cx="1726935" cy="360958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3FF4C7F-247C-C37A-6497-E23625C7E7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62831" y="5330300"/>
            <a:ext cx="1467334" cy="61916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7A4E42AE-3325-4D5C-2F8B-D68532B647D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64197" y="5569437"/>
            <a:ext cx="1619565" cy="49291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DEA24895-BC5C-E182-8543-43C38918CD0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311" y="5330300"/>
            <a:ext cx="1230267" cy="480804"/>
          </a:xfrm>
          <a:prstGeom prst="rect">
            <a:avLst/>
          </a:prstGeom>
        </p:spPr>
      </p:pic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70EC6A40-0047-86B8-BB3A-5CDF89DF7999}"/>
              </a:ext>
            </a:extLst>
          </p:cNvPr>
          <p:cNvSpPr/>
          <p:nvPr/>
        </p:nvSpPr>
        <p:spPr>
          <a:xfrm>
            <a:off x="-6509" y="758354"/>
            <a:ext cx="1718510" cy="806809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9B4DAFDB-BF24-9955-C095-0197FEF6F0A2}"/>
              </a:ext>
            </a:extLst>
          </p:cNvPr>
          <p:cNvSpPr/>
          <p:nvPr/>
        </p:nvSpPr>
        <p:spPr>
          <a:xfrm>
            <a:off x="2035709" y="788319"/>
            <a:ext cx="2152444" cy="976867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13E34901-0022-4520-7801-B1A63C56E718}"/>
              </a:ext>
            </a:extLst>
          </p:cNvPr>
          <p:cNvSpPr/>
          <p:nvPr/>
        </p:nvSpPr>
        <p:spPr>
          <a:xfrm>
            <a:off x="3311152" y="4650846"/>
            <a:ext cx="1769040" cy="36730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7C9469C1-B594-6974-BF69-22326BFF583E}"/>
              </a:ext>
            </a:extLst>
          </p:cNvPr>
          <p:cNvSpPr/>
          <p:nvPr/>
        </p:nvSpPr>
        <p:spPr>
          <a:xfrm>
            <a:off x="3343532" y="5649669"/>
            <a:ext cx="1769040" cy="49291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F0FD6C4A-9487-AE29-A094-E6D6A81381CD}"/>
              </a:ext>
            </a:extLst>
          </p:cNvPr>
          <p:cNvSpPr/>
          <p:nvPr/>
        </p:nvSpPr>
        <p:spPr>
          <a:xfrm>
            <a:off x="1413364" y="5803698"/>
            <a:ext cx="1769040" cy="49291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ABFB82-83B8-F4C3-1F76-7894DA35956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389" y="1784635"/>
            <a:ext cx="1613611" cy="10594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5845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C78D99-674A-B9C2-91D5-AF2CD29F49B8}"/>
              </a:ext>
            </a:extLst>
          </p:cNvPr>
          <p:cNvSpPr txBox="1"/>
          <p:nvPr/>
        </p:nvSpPr>
        <p:spPr>
          <a:xfrm>
            <a:off x="12439" y="758028"/>
            <a:ext cx="7049908" cy="206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5733" indent="-342889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200" kern="0" dirty="0">
                <a:latin typeface="Arial"/>
                <a:cs typeface="Arial"/>
              </a:rPr>
              <a:t>Positions directly as “graph databases”</a:t>
            </a:r>
          </a:p>
          <a:p>
            <a:pPr marL="205733" indent="-342889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200" kern="0" dirty="0">
                <a:latin typeface="Arial"/>
                <a:cs typeface="Arial"/>
              </a:rPr>
              <a:t>Very simple model + generic</a:t>
            </a:r>
          </a:p>
          <a:p>
            <a:pPr marL="205733" indent="-342889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200" kern="0" dirty="0">
                <a:latin typeface="Arial"/>
                <a:cs typeface="Arial"/>
              </a:rPr>
              <a:t>Familiar and elegant query language:</a:t>
            </a:r>
          </a:p>
          <a:p>
            <a:pPr marL="548633" lvl="1" indent="-342889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200" kern="0" dirty="0">
                <a:latin typeface="Arial"/>
                <a:cs typeface="Arial"/>
              </a:rPr>
              <a:t>Closest to the relational model &amp; SQL</a:t>
            </a:r>
          </a:p>
        </p:txBody>
      </p:sp>
      <p:pic>
        <p:nvPicPr>
          <p:cNvPr id="52" name="Picture 51" descr="A black screen with red text&#10;&#10;Description automatically generated">
            <a:extLst>
              <a:ext uri="{FF2B5EF4-FFF2-40B4-BE49-F238E27FC236}">
                <a16:creationId xmlns:a16="http://schemas.microsoft.com/office/drawing/2014/main" id="{44870C44-198E-8AE9-E57F-E8C2987B2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26" y="3022890"/>
            <a:ext cx="6832274" cy="1464058"/>
          </a:xfrm>
          <a:prstGeom prst="rect">
            <a:avLst/>
          </a:prstGeom>
        </p:spPr>
      </p:pic>
      <p:pic>
        <p:nvPicPr>
          <p:cNvPr id="53" name="Picture 52" descr="A blue circles with black text&#10;&#10;Description automatically generated">
            <a:extLst>
              <a:ext uri="{FF2B5EF4-FFF2-40B4-BE49-F238E27FC236}">
                <a16:creationId xmlns:a16="http://schemas.microsoft.com/office/drawing/2014/main" id="{5BFC43E5-F89A-49A8-DD8D-2B941F5DD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8624" y="4225919"/>
            <a:ext cx="3566751" cy="217179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3E29084-03EB-09F4-D04B-018C5DD53D30}"/>
              </a:ext>
            </a:extLst>
          </p:cNvPr>
          <p:cNvCxnSpPr/>
          <p:nvPr/>
        </p:nvCxnSpPr>
        <p:spPr>
          <a:xfrm>
            <a:off x="-6509" y="705597"/>
            <a:ext cx="9144000" cy="0"/>
          </a:xfrm>
          <a:prstGeom prst="line">
            <a:avLst/>
          </a:prstGeom>
          <a:ln w="57150" cmpd="thickThin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E387500-C7A2-9DDC-ED19-F17A656EBF61}"/>
              </a:ext>
            </a:extLst>
          </p:cNvPr>
          <p:cNvSpPr txBox="1"/>
          <p:nvPr/>
        </p:nvSpPr>
        <p:spPr>
          <a:xfrm>
            <a:off x="12439" y="43983"/>
            <a:ext cx="80602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5733" indent="-342889"/>
            <a:r>
              <a:rPr lang="en-US" sz="3000" kern="0" dirty="0">
                <a:solidFill>
                  <a:srgbClr val="000000"/>
                </a:solidFill>
                <a:latin typeface="Arial"/>
                <a:cs typeface="Arial"/>
              </a:rPr>
              <a:t>Property Graphs History</a:t>
            </a:r>
            <a:endParaRPr lang="en-US" sz="30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819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C78D99-674A-B9C2-91D5-AF2CD29F49B8}"/>
              </a:ext>
            </a:extLst>
          </p:cNvPr>
          <p:cNvSpPr txBox="1"/>
          <p:nvPr/>
        </p:nvSpPr>
        <p:spPr>
          <a:xfrm>
            <a:off x="12439" y="813214"/>
            <a:ext cx="8980309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5733" indent="-342889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kern="0" dirty="0">
                <a:latin typeface="Arial"/>
                <a:cs typeface="Arial"/>
              </a:rPr>
              <a:t>17 years later: foundation of the standards coming up</a:t>
            </a:r>
          </a:p>
          <a:p>
            <a:pPr marL="548633" lvl="1" indent="-342889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kern="0" dirty="0">
                <a:latin typeface="Arial"/>
                <a:cs typeface="Arial"/>
              </a:rPr>
              <a:t>GQL: </a:t>
            </a:r>
            <a:r>
              <a:rPr lang="en-US" sz="2400" kern="0" dirty="0">
                <a:latin typeface="Arial"/>
                <a:cs typeface="Arial"/>
                <a:hlinkClick r:id="rId3"/>
              </a:rPr>
              <a:t>https://www.gqlstandards.org/</a:t>
            </a:r>
            <a:endParaRPr lang="en-US" sz="2400" kern="0" dirty="0">
              <a:latin typeface="Arial"/>
              <a:cs typeface="Arial"/>
            </a:endParaRPr>
          </a:p>
          <a:p>
            <a:pPr marL="548633" lvl="1" indent="-342889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kern="0" dirty="0">
                <a:latin typeface="Arial"/>
                <a:cs typeface="Arial"/>
              </a:rPr>
              <a:t>SQL/PGQ: </a:t>
            </a:r>
            <a:r>
              <a:rPr lang="en-US" sz="2400" kern="0" dirty="0">
                <a:latin typeface="Arial"/>
                <a:cs typeface="Arial"/>
                <a:hlinkClick r:id="rId4"/>
              </a:rPr>
              <a:t>https://www.iso.org/standard/79473.html</a:t>
            </a:r>
            <a:endParaRPr lang="en-US" sz="2400" kern="0" dirty="0">
              <a:latin typeface="Arial"/>
              <a:cs typeface="Arial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4EF22F0-694D-84E4-F6E4-7342F790BAB7}"/>
              </a:ext>
            </a:extLst>
          </p:cNvPr>
          <p:cNvCxnSpPr/>
          <p:nvPr/>
        </p:nvCxnSpPr>
        <p:spPr>
          <a:xfrm>
            <a:off x="-6509" y="705597"/>
            <a:ext cx="9144000" cy="0"/>
          </a:xfrm>
          <a:prstGeom prst="line">
            <a:avLst/>
          </a:prstGeom>
          <a:ln w="57150" cmpd="thickThin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915F4F-0714-FB15-61FF-F1D2D17BEE1E}"/>
              </a:ext>
            </a:extLst>
          </p:cNvPr>
          <p:cNvSpPr txBox="1"/>
          <p:nvPr/>
        </p:nvSpPr>
        <p:spPr>
          <a:xfrm>
            <a:off x="12439" y="43983"/>
            <a:ext cx="80602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5733" indent="-342889"/>
            <a:r>
              <a:rPr lang="en-US" sz="3000" kern="0" dirty="0">
                <a:solidFill>
                  <a:srgbClr val="000000"/>
                </a:solidFill>
                <a:latin typeface="Arial"/>
                <a:cs typeface="Arial"/>
              </a:rPr>
              <a:t>Property Graphs History</a:t>
            </a:r>
            <a:endParaRPr lang="en-US" sz="30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  <p:pic>
        <p:nvPicPr>
          <p:cNvPr id="8" name="Picture 7" descr="A paper with text and a few white text&#10;&#10;Description automatically generated with medium confidence">
            <a:hlinkClick r:id="rId5"/>
            <a:extLst>
              <a:ext uri="{FF2B5EF4-FFF2-40B4-BE49-F238E27FC236}">
                <a16:creationId xmlns:a16="http://schemas.microsoft.com/office/drawing/2014/main" id="{49B31AD9-9D86-9071-5956-ACB71F2B1B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7835" y="2606676"/>
            <a:ext cx="2978765" cy="35889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29359C-584D-7FE3-77CF-5E82BFEA9ADB}"/>
              </a:ext>
            </a:extLst>
          </p:cNvPr>
          <p:cNvSpPr txBox="1"/>
          <p:nvPr/>
        </p:nvSpPr>
        <p:spPr>
          <a:xfrm>
            <a:off x="2587317" y="6237716"/>
            <a:ext cx="3479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VLDB 2018, VLDBJ 2019</a:t>
            </a:r>
          </a:p>
        </p:txBody>
      </p:sp>
    </p:spTree>
    <p:extLst>
      <p:ext uri="{BB962C8B-B14F-4D97-AF65-F5344CB8AC3E}">
        <p14:creationId xmlns:p14="http://schemas.microsoft.com/office/powerpoint/2010/main" val="31101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A938BE-47BD-4745-9337-0680DF1A0585}"/>
              </a:ext>
            </a:extLst>
          </p:cNvPr>
          <p:cNvSpPr txBox="1"/>
          <p:nvPr/>
        </p:nvSpPr>
        <p:spPr>
          <a:xfrm>
            <a:off x="19126" y="25400"/>
            <a:ext cx="9089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457200"/>
            <a:r>
              <a:rPr lang="en-US" sz="3200" kern="0" dirty="0">
                <a:solidFill>
                  <a:srgbClr val="000000"/>
                </a:solidFill>
                <a:latin typeface="Arial"/>
                <a:cs typeface="Arial"/>
              </a:rPr>
              <a:t>Outline</a:t>
            </a:r>
            <a:endParaRPr lang="en-US" sz="32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DEC877-A25C-E57D-D97F-C23D7937C51D}"/>
              </a:ext>
            </a:extLst>
          </p:cNvPr>
          <p:cNvCxnSpPr/>
          <p:nvPr/>
        </p:nvCxnSpPr>
        <p:spPr>
          <a:xfrm>
            <a:off x="-6509" y="705597"/>
            <a:ext cx="9144000" cy="0"/>
          </a:xfrm>
          <a:prstGeom prst="line">
            <a:avLst/>
          </a:prstGeom>
          <a:ln w="57150" cmpd="thickThin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79B6E51-985B-9834-3FAA-56FAD2B75F68}"/>
              </a:ext>
            </a:extLst>
          </p:cNvPr>
          <p:cNvSpPr txBox="1"/>
          <p:nvPr/>
        </p:nvSpPr>
        <p:spPr>
          <a:xfrm>
            <a:off x="-30302" y="660627"/>
            <a:ext cx="9138853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kern="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Property Graphs Overview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kern="0" dirty="0">
                <a:latin typeface="Arial"/>
                <a:cs typeface="Arial"/>
              </a:rPr>
              <a:t>RDF Overview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264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714704"/>
            <a:ext cx="9144000" cy="0"/>
          </a:xfrm>
          <a:prstGeom prst="line">
            <a:avLst/>
          </a:prstGeom>
          <a:ln w="57150" cmpd="thickThin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" y="0"/>
            <a:ext cx="9144001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00" dirty="0" err="1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37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ù</a:t>
            </a:r>
            <a:r>
              <a:rPr lang="en-US" sz="3700" dirty="0" err="1">
                <a:latin typeface="Arial" panose="020B0604020202020204" pitchFamily="34" charset="0"/>
                <a:cs typeface="Arial" panose="020B0604020202020204" pitchFamily="34" charset="0"/>
              </a:rPr>
              <a:t>zu</a:t>
            </a:r>
            <a:r>
              <a:rPr lang="en-US" sz="3700" dirty="0">
                <a:latin typeface="Arial" panose="020B0604020202020204" pitchFamily="34" charset="0"/>
                <a:cs typeface="Arial" panose="020B0604020202020204" pitchFamily="34" charset="0"/>
              </a:rPr>
              <a:t> Vision</a:t>
            </a:r>
            <a:endParaRPr lang="en-US" sz="37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D75C5E-A9A3-E89B-B776-34C188C039F5}"/>
              </a:ext>
            </a:extLst>
          </p:cNvPr>
          <p:cNvSpPr/>
          <p:nvPr/>
        </p:nvSpPr>
        <p:spPr>
          <a:xfrm>
            <a:off x="-2" y="491672"/>
            <a:ext cx="9144001" cy="5972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7400"/>
              </a:lnSpc>
              <a:buFont typeface="Wingdings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Perfect the previous feature set that differentiate GDBMSs from RDBMSs</a:t>
            </a:r>
          </a:p>
          <a:p>
            <a:pPr marL="342900" indent="-342900">
              <a:lnSpc>
                <a:spcPts val="74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Highly scalable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several TBs on SSDs</a:t>
            </a:r>
          </a:p>
          <a:p>
            <a:pPr marL="342900" indent="-342900">
              <a:lnSpc>
                <a:spcPts val="74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 fast querying</a:t>
            </a:r>
          </a:p>
          <a:p>
            <a:pPr marL="342900" indent="-342900">
              <a:lnSpc>
                <a:spcPts val="7400"/>
              </a:lnSpc>
              <a:buFont typeface="Wingdings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/                  in terms of usage (think </a:t>
            </a:r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20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DuckDB</a:t>
            </a:r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graphs”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lnSpc>
                <a:spcPts val="7400"/>
              </a:lnSpc>
              <a:buFont typeface="Wingdings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Open-sourced under MIT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Licence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2000" kern="0" dirty="0" err="1">
                <a:solidFill>
                  <a:srgbClr val="000000"/>
                </a:solidFill>
                <a:latin typeface="Arial"/>
                <a:cs typeface="Arial"/>
              </a:rPr>
              <a:t>ù</a:t>
            </a: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zu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aims to represent the state-of-the-art knowledge of how graphs should be stored, indexed, and queried.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E29EE-B8C5-DADC-135B-83D7661D7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C13EC-677E-384F-B278-2939878C589F}" type="slidenum">
              <a:rPr lang="en-US" smtClean="0"/>
              <a:t>37</a:t>
            </a:fld>
            <a:endParaRPr lang="en-US" dirty="0"/>
          </a:p>
        </p:txBody>
      </p:sp>
      <p:pic>
        <p:nvPicPr>
          <p:cNvPr id="9" name="Picture 8" descr="A yellow letters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B3EFF1CB-70B6-CE16-A6A6-4EE12631E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49" y="3756760"/>
            <a:ext cx="1720473" cy="384747"/>
          </a:xfrm>
          <a:prstGeom prst="rect">
            <a:avLst/>
          </a:prstGeom>
        </p:spPr>
      </p:pic>
      <p:pic>
        <p:nvPicPr>
          <p:cNvPr id="12" name="Picture 11" descr="A picture containing text, logo, font, graphics&#10;&#10;Description automatically generated">
            <a:extLst>
              <a:ext uri="{FF2B5EF4-FFF2-40B4-BE49-F238E27FC236}">
                <a16:creationId xmlns:a16="http://schemas.microsoft.com/office/drawing/2014/main" id="{5D5FF16B-443E-1355-5C98-EB54E24BB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4778" y="3678390"/>
            <a:ext cx="1146261" cy="54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5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9127" y="1239986"/>
            <a:ext cx="9144000" cy="0"/>
          </a:xfrm>
          <a:prstGeom prst="line">
            <a:avLst/>
          </a:prstGeom>
          <a:ln w="57150" cmpd="thickThin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9127" y="25400"/>
            <a:ext cx="87435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457200" algn="ctr"/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32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ù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zu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kern="0" dirty="0">
                <a:solidFill>
                  <a:srgbClr val="000000"/>
                </a:solidFill>
                <a:latin typeface="Arial"/>
                <a:cs typeface="Arial"/>
              </a:rPr>
              <a:t>in Broader Graph Management &amp; Processing Systems Space</a:t>
            </a:r>
            <a:endParaRPr lang="en-US" sz="32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39490" y="6447811"/>
            <a:ext cx="2133600" cy="365125"/>
          </a:xfrm>
        </p:spPr>
        <p:txBody>
          <a:bodyPr/>
          <a:lstStyle/>
          <a:p>
            <a:fld id="{65CC13EC-677E-384F-B278-2939878C589F}" type="slidenum">
              <a:rPr lang="en-US" smtClean="0">
                <a:latin typeface="Arial"/>
                <a:cs typeface="Arial"/>
              </a:rPr>
              <a:t>38</a:t>
            </a:fld>
            <a:endParaRPr lang="en-US">
              <a:latin typeface="Arial"/>
              <a:cs typeface="Arial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43397" y="1319772"/>
          <a:ext cx="8590538" cy="52142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15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74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71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71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43397" y="1307266"/>
            <a:ext cx="4078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Property Graph DBMSs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78833" y="1319776"/>
            <a:ext cx="259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RDF Systems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4176" y="4050777"/>
            <a:ext cx="354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Graph Analytics Systems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47578" y="4073905"/>
            <a:ext cx="354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Graph Visualization Software</a:t>
            </a:r>
          </a:p>
        </p:txBody>
      </p:sp>
      <p:pic>
        <p:nvPicPr>
          <p:cNvPr id="26" name="Picture 25" descr="neo4j-icon.png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40" y="1671863"/>
            <a:ext cx="1325880" cy="512064"/>
          </a:xfrm>
          <a:prstGeom prst="rect">
            <a:avLst/>
          </a:prstGeom>
        </p:spPr>
      </p:pic>
      <p:pic>
        <p:nvPicPr>
          <p:cNvPr id="8" name="Picture 7" descr="tiger-graph-icon.png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08" y="2202661"/>
            <a:ext cx="1325880" cy="512064"/>
          </a:xfrm>
          <a:prstGeom prst="rect">
            <a:avLst/>
          </a:prstGeom>
        </p:spPr>
      </p:pic>
      <p:pic>
        <p:nvPicPr>
          <p:cNvPr id="13" name="Picture 12" descr="apache-jena.png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410" y="1907990"/>
            <a:ext cx="1325880" cy="512064"/>
          </a:xfrm>
          <a:prstGeom prst="rect">
            <a:avLst/>
          </a:prstGeom>
        </p:spPr>
      </p:pic>
      <p:pic>
        <p:nvPicPr>
          <p:cNvPr id="16" name="Picture 15" descr="allegro.png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410" y="2638936"/>
            <a:ext cx="1325880" cy="512064"/>
          </a:xfrm>
          <a:prstGeom prst="rect">
            <a:avLst/>
          </a:prstGeom>
        </p:spPr>
      </p:pic>
      <p:pic>
        <p:nvPicPr>
          <p:cNvPr id="34" name="Picture 33" descr="networkx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62" y="4891725"/>
            <a:ext cx="935974" cy="659009"/>
          </a:xfrm>
          <a:prstGeom prst="rect">
            <a:avLst/>
          </a:prstGeom>
        </p:spPr>
      </p:pic>
      <p:pic>
        <p:nvPicPr>
          <p:cNvPr id="36" name="Picture 35" descr="gephi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834" y="4600446"/>
            <a:ext cx="1457505" cy="549342"/>
          </a:xfrm>
          <a:prstGeom prst="rect">
            <a:avLst/>
          </a:prstGeom>
        </p:spPr>
      </p:pic>
      <p:pic>
        <p:nvPicPr>
          <p:cNvPr id="37" name="Picture 36" descr="cytoscape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957" y="4455181"/>
            <a:ext cx="2175933" cy="683876"/>
          </a:xfrm>
          <a:prstGeom prst="rect">
            <a:avLst/>
          </a:prstGeom>
        </p:spPr>
      </p:pic>
      <p:pic>
        <p:nvPicPr>
          <p:cNvPr id="38" name="Picture 37" descr="linkurious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697" y="5147863"/>
            <a:ext cx="1591780" cy="463362"/>
          </a:xfrm>
          <a:prstGeom prst="rect">
            <a:avLst/>
          </a:prstGeom>
        </p:spPr>
      </p:pic>
      <p:pic>
        <p:nvPicPr>
          <p:cNvPr id="39" name="Picture 38" descr="tomsawyer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230" y="5123356"/>
            <a:ext cx="2069994" cy="463362"/>
          </a:xfrm>
          <a:prstGeom prst="rect">
            <a:avLst/>
          </a:prstGeom>
        </p:spPr>
      </p:pic>
      <p:pic>
        <p:nvPicPr>
          <p:cNvPr id="47" name="Picture 46" descr="neptune.png"/>
          <p:cNvPicPr preferRelativeResize="0"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625" y="2195738"/>
            <a:ext cx="1325880" cy="512064"/>
          </a:xfrm>
          <a:prstGeom prst="rect">
            <a:avLst/>
          </a:prstGeom>
        </p:spPr>
      </p:pic>
      <p:pic>
        <p:nvPicPr>
          <p:cNvPr id="48" name="Picture 47" descr="download.jpg"/>
          <p:cNvPicPr preferRelativeResize="0"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296" y="1902118"/>
            <a:ext cx="1325880" cy="512064"/>
          </a:xfrm>
          <a:prstGeom prst="rect">
            <a:avLst/>
          </a:prstGeom>
        </p:spPr>
      </p:pic>
      <p:pic>
        <p:nvPicPr>
          <p:cNvPr id="43" name="Picture 42" descr="neptune.png">
            <a:extLst>
              <a:ext uri="{FF2B5EF4-FFF2-40B4-BE49-F238E27FC236}">
                <a16:creationId xmlns:a16="http://schemas.microsoft.com/office/drawing/2014/main" id="{ABE6EC49-1C8A-8A49-B3C6-BD745AA28D96}"/>
              </a:ext>
            </a:extLst>
          </p:cNvPr>
          <p:cNvPicPr preferRelativeResize="0"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671" y="2576874"/>
            <a:ext cx="1325880" cy="5120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C52320B-E72A-8B4C-BAB3-8F126DBF4294}"/>
              </a:ext>
            </a:extLst>
          </p:cNvPr>
          <p:cNvPicPr preferRelativeResize="0"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2609253" y="1698682"/>
            <a:ext cx="1325880" cy="512064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FC45A8DA-C5FD-D047-AF44-EE62AC1845C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37602" y="5514253"/>
            <a:ext cx="1489294" cy="38394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B9C6BC3-752E-4044-A2CF-129201E03A2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448371" y="4614552"/>
            <a:ext cx="1449841" cy="414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B95956-4A81-C7A5-1C92-D8D7018DB32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61045" y="2771409"/>
            <a:ext cx="1799262" cy="50709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7DD3AFA-CE02-E92A-1FB4-8C7A3F22264B}"/>
              </a:ext>
            </a:extLst>
          </p:cNvPr>
          <p:cNvCxnSpPr>
            <a:cxnSpLocks/>
          </p:cNvCxnSpPr>
          <p:nvPr/>
        </p:nvCxnSpPr>
        <p:spPr>
          <a:xfrm>
            <a:off x="3384736" y="3151000"/>
            <a:ext cx="167324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AC7D03-57E6-B593-6A7C-3A2D47694DAF}"/>
              </a:ext>
            </a:extLst>
          </p:cNvPr>
          <p:cNvCxnSpPr>
            <a:cxnSpLocks/>
          </p:cNvCxnSpPr>
          <p:nvPr/>
        </p:nvCxnSpPr>
        <p:spPr>
          <a:xfrm>
            <a:off x="2072171" y="3373986"/>
            <a:ext cx="0" cy="6999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AE2D4F8-0802-10F0-AD95-1334B0D31904}"/>
              </a:ext>
            </a:extLst>
          </p:cNvPr>
          <p:cNvCxnSpPr>
            <a:cxnSpLocks/>
          </p:cNvCxnSpPr>
          <p:nvPr/>
        </p:nvCxnSpPr>
        <p:spPr>
          <a:xfrm>
            <a:off x="2535140" y="3376804"/>
            <a:ext cx="2743693" cy="6739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4445846-3126-23C8-909F-2F544A411942}"/>
              </a:ext>
            </a:extLst>
          </p:cNvPr>
          <p:cNvSpPr txBox="1"/>
          <p:nvPr/>
        </p:nvSpPr>
        <p:spPr>
          <a:xfrm>
            <a:off x="3205810" y="2776174"/>
            <a:ext cx="148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core features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7543F0-2ACD-CAA7-4D4D-F18D821EEEF7}"/>
              </a:ext>
            </a:extLst>
          </p:cNvPr>
          <p:cNvSpPr txBox="1"/>
          <p:nvPr/>
        </p:nvSpPr>
        <p:spPr>
          <a:xfrm>
            <a:off x="2061927" y="3557977"/>
            <a:ext cx="179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tight integrations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489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C13EC-677E-384F-B278-2939878C589F}" type="slidenum">
              <a:rPr lang="en-US" smtClean="0"/>
              <a:t>39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30F25C-FC27-4143-ACE5-A9DA5A864F51}"/>
              </a:ext>
            </a:extLst>
          </p:cNvPr>
          <p:cNvCxnSpPr/>
          <p:nvPr/>
        </p:nvCxnSpPr>
        <p:spPr>
          <a:xfrm>
            <a:off x="-6511" y="664644"/>
            <a:ext cx="9144000" cy="0"/>
          </a:xfrm>
          <a:prstGeom prst="line">
            <a:avLst/>
          </a:prstGeom>
          <a:ln w="57150" cmpd="thickThin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8D7CF6F-15E9-BC00-8A48-54CCAF14A233}"/>
              </a:ext>
            </a:extLst>
          </p:cNvPr>
          <p:cNvSpPr txBox="1"/>
          <p:nvPr/>
        </p:nvSpPr>
        <p:spPr>
          <a:xfrm>
            <a:off x="-6511" y="0"/>
            <a:ext cx="9089425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274320" indent="-457200"/>
            <a:r>
              <a:rPr lang="en-US" sz="3600" kern="0" dirty="0" err="1">
                <a:solidFill>
                  <a:srgbClr val="000000"/>
                </a:solidFill>
                <a:latin typeface="Helvetica" pitchFamily="2" charset="0"/>
                <a:cs typeface="Arial" panose="020B0604020202020204" pitchFamily="34" charset="0"/>
              </a:rPr>
              <a:t>K</a:t>
            </a:r>
            <a:r>
              <a:rPr lang="en-US" sz="3600" dirty="0" err="1">
                <a:solidFill>
                  <a:srgbClr val="000000"/>
                </a:solidFill>
                <a:effectLst/>
                <a:latin typeface="Helvetica" pitchFamily="2" charset="0"/>
              </a:rPr>
              <a:t>ù</a:t>
            </a:r>
            <a:r>
              <a:rPr lang="en-US" sz="3600" dirty="0" err="1">
                <a:solidFill>
                  <a:srgbClr val="000000"/>
                </a:solidFill>
                <a:latin typeface="Helvetica" pitchFamily="2" charset="0"/>
              </a:rPr>
              <a:t>zu</a:t>
            </a:r>
            <a:r>
              <a:rPr lang="en-US" sz="3600" kern="0" dirty="0">
                <a:solidFill>
                  <a:srgbClr val="000000"/>
                </a:solidFill>
                <a:latin typeface="Helvetica" pitchFamily="2" charset="0"/>
                <a:cs typeface="Arial" panose="020B0604020202020204" pitchFamily="34" charset="0"/>
              </a:rPr>
              <a:t> Current Usability Features</a:t>
            </a:r>
            <a:endParaRPr lang="en-US" sz="3600" dirty="0"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3AE30B-C40B-E830-7FAF-85D4FFA5BA08}"/>
              </a:ext>
            </a:extLst>
          </p:cNvPr>
          <p:cNvSpPr/>
          <p:nvPr/>
        </p:nvSpPr>
        <p:spPr>
          <a:xfrm>
            <a:off x="1179441" y="2873250"/>
            <a:ext cx="7105835" cy="1791729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kuzu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kuzu.database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('./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testdb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’)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 =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kuzu.connection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 =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conn.execute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('MATCH 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u:User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RETURN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u.name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;’) 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results.hasNext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(): 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print(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results.getNext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7EEC20-15C8-E7BC-6165-0A5F6894CC65}"/>
              </a:ext>
            </a:extLst>
          </p:cNvPr>
          <p:cNvSpPr/>
          <p:nvPr/>
        </p:nvSpPr>
        <p:spPr>
          <a:xfrm>
            <a:off x="-6511" y="646331"/>
            <a:ext cx="9076403" cy="4892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100" dirty="0">
                <a:latin typeface="Helvetica" pitchFamily="2" charset="0"/>
                <a:cs typeface="Arial" panose="020B0604020202020204" pitchFamily="34" charset="0"/>
              </a:rPr>
              <a:t>Property Graph Data Model &amp; Cypher query language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100" dirty="0" err="1">
                <a:latin typeface="Helvetica" pitchFamily="2" charset="0"/>
                <a:cs typeface="Arial" panose="020B0604020202020204" pitchFamily="34" charset="0"/>
              </a:rPr>
              <a:t>RDFGraphs</a:t>
            </a:r>
            <a:r>
              <a:rPr lang="en-US" sz="2100" dirty="0">
                <a:latin typeface="Helvetica" pitchFamily="2" charset="0"/>
                <a:cs typeface="Arial" panose="020B0604020202020204" pitchFamily="34" charset="0"/>
              </a:rPr>
              <a:t>: Automatic mapping of RDF triples to property graphs </a:t>
            </a:r>
            <a:endParaRPr lang="en-US" sz="1700" dirty="0">
              <a:latin typeface="Helvetica" pitchFamily="2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100" dirty="0" err="1">
                <a:latin typeface="Helvetica" pitchFamily="2" charset="0"/>
                <a:cs typeface="Arial" panose="020B0604020202020204" pitchFamily="34" charset="0"/>
              </a:rPr>
              <a:t>DuckDB</a:t>
            </a:r>
            <a:r>
              <a:rPr lang="en-US" sz="2100" dirty="0">
                <a:latin typeface="Helvetica" pitchFamily="2" charset="0"/>
                <a:cs typeface="Arial" panose="020B0604020202020204" pitchFamily="34" charset="0"/>
              </a:rPr>
              <a:t>/SQLite-like embeddable in apps </a:t>
            </a:r>
          </a:p>
          <a:p>
            <a:pPr marL="342900" indent="-342900"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100" dirty="0">
                <a:latin typeface="Helvetica" pitchFamily="2" charset="0"/>
                <a:cs typeface="Arial" panose="020B0604020202020204" pitchFamily="34" charset="0"/>
              </a:rPr>
              <a:t>pip install </a:t>
            </a:r>
            <a:r>
              <a:rPr lang="en-US" sz="2100" dirty="0" err="1">
                <a:latin typeface="Helvetica" pitchFamily="2" charset="0"/>
                <a:cs typeface="Arial" panose="020B0604020202020204" pitchFamily="34" charset="0"/>
              </a:rPr>
              <a:t>kuzu</a:t>
            </a:r>
            <a:endParaRPr lang="en-US" sz="2100" dirty="0">
              <a:latin typeface="Helvetica" pitchFamily="2" charset="0"/>
              <a:cs typeface="Arial" panose="020B0604020202020204" pitchFamily="34" charset="0"/>
            </a:endParaRPr>
          </a:p>
          <a:p>
            <a:pPr marL="342900" indent="-342900" algn="ctr">
              <a:lnSpc>
                <a:spcPct val="150000"/>
              </a:lnSpc>
              <a:buFont typeface="Wingdings" pitchFamily="2" charset="2"/>
              <a:buChar char="Ø"/>
            </a:pPr>
            <a:endParaRPr lang="en-US" sz="2100" dirty="0">
              <a:latin typeface="Helvetica" pitchFamily="2" charset="0"/>
              <a:cs typeface="Arial" panose="020B0604020202020204" pitchFamily="34" charset="0"/>
            </a:endParaRPr>
          </a:p>
          <a:p>
            <a:pPr marL="342900" indent="-342900" algn="ctr">
              <a:lnSpc>
                <a:spcPct val="150000"/>
              </a:lnSpc>
              <a:buFont typeface="Wingdings" pitchFamily="2" charset="2"/>
              <a:buChar char="Ø"/>
            </a:pPr>
            <a:endParaRPr lang="en-US" sz="2100" dirty="0">
              <a:latin typeface="Helvetica" pitchFamily="2" charset="0"/>
              <a:cs typeface="Arial" panose="020B0604020202020204" pitchFamily="34" charset="0"/>
            </a:endParaRPr>
          </a:p>
          <a:p>
            <a:pPr marL="342900" indent="-342900" algn="ctr">
              <a:lnSpc>
                <a:spcPct val="150000"/>
              </a:lnSpc>
              <a:buFont typeface="Wingdings" pitchFamily="2" charset="2"/>
              <a:buChar char="Ø"/>
            </a:pPr>
            <a:endParaRPr lang="en-US" sz="2100" dirty="0">
              <a:latin typeface="Helvetica" pitchFamily="2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sz="2100" dirty="0">
              <a:latin typeface="Helvetica" pitchFamily="2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endParaRPr lang="en-US" sz="2100" dirty="0">
              <a:latin typeface="Helvetica" pitchFamily="2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100" dirty="0">
                <a:latin typeface="Helvetica" pitchFamily="2" charset="0"/>
                <a:cs typeface="Arial" panose="020B0604020202020204" pitchFamily="34" charset="0"/>
              </a:rPr>
              <a:t>Serializable transactions, i.e., atomic &amp; durable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647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74951" y="6492875"/>
            <a:ext cx="2133600" cy="365125"/>
          </a:xfrm>
        </p:spPr>
        <p:txBody>
          <a:bodyPr/>
          <a:lstStyle/>
          <a:p>
            <a:fld id="{65CC13EC-677E-384F-B278-2939878C589F}" type="slidenum">
              <a:rPr lang="en-US" smtClean="0"/>
              <a:t>4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41BA65-44D2-4B4F-B7F0-08159246FEAB}"/>
              </a:ext>
            </a:extLst>
          </p:cNvPr>
          <p:cNvCxnSpPr/>
          <p:nvPr/>
        </p:nvCxnSpPr>
        <p:spPr>
          <a:xfrm>
            <a:off x="-6509" y="705597"/>
            <a:ext cx="9144000" cy="0"/>
          </a:xfrm>
          <a:prstGeom prst="line">
            <a:avLst/>
          </a:prstGeom>
          <a:ln w="57150" cmpd="thickThin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AA938BE-47BD-4745-9337-0680DF1A0585}"/>
              </a:ext>
            </a:extLst>
          </p:cNvPr>
          <p:cNvSpPr txBox="1"/>
          <p:nvPr/>
        </p:nvSpPr>
        <p:spPr>
          <a:xfrm>
            <a:off x="19126" y="25400"/>
            <a:ext cx="908942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457200"/>
            <a:r>
              <a:rPr lang="en-US" sz="3200" kern="0" dirty="0">
                <a:solidFill>
                  <a:srgbClr val="000000"/>
                </a:solidFill>
                <a:latin typeface="Arial"/>
                <a:cs typeface="Arial"/>
              </a:rPr>
              <a:t>A Lightning Fast History of DBMSs </a:t>
            </a:r>
            <a:endParaRPr lang="en-US" sz="32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1AA871FA-E727-ED42-FF00-D3260F8B4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153" y="1855634"/>
            <a:ext cx="975471" cy="138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BD1C40-56F1-3E37-AB89-6ECE76835A2F}"/>
              </a:ext>
            </a:extLst>
          </p:cNvPr>
          <p:cNvSpPr txBox="1"/>
          <p:nvPr/>
        </p:nvSpPr>
        <p:spPr>
          <a:xfrm>
            <a:off x="19126" y="897297"/>
            <a:ext cx="1692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Integrated Data Store (IDS)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2D8E12-D5D3-3EB1-95A0-62A1B984E081}"/>
              </a:ext>
            </a:extLst>
          </p:cNvPr>
          <p:cNvSpPr txBox="1"/>
          <p:nvPr/>
        </p:nvSpPr>
        <p:spPr>
          <a:xfrm>
            <a:off x="2069027" y="841856"/>
            <a:ext cx="2208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Information </a:t>
            </a:r>
          </a:p>
          <a:p>
            <a:r>
              <a:rPr lang="en-US" dirty="0"/>
              <a:t>Management System </a:t>
            </a:r>
          </a:p>
          <a:p>
            <a:r>
              <a:rPr lang="en-US" dirty="0"/>
              <a:t>(IMS)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E88847-BEEA-194C-7B21-77334F0A2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9050" y="1774241"/>
            <a:ext cx="1082718" cy="7652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98CEC2-1647-4E43-73E0-7609D0B7C4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1102" y="1784635"/>
            <a:ext cx="915364" cy="6469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802B1B7-B913-6EDF-14B8-7541DB690338}"/>
              </a:ext>
            </a:extLst>
          </p:cNvPr>
          <p:cNvSpPr txBox="1"/>
          <p:nvPr/>
        </p:nvSpPr>
        <p:spPr>
          <a:xfrm>
            <a:off x="4139594" y="796046"/>
            <a:ext cx="1976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Ted Codd’s Relational Model</a:t>
            </a:r>
          </a:p>
          <a:p>
            <a:r>
              <a:rPr lang="en-US" dirty="0"/>
              <a:t>(System R)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8B5F5B-2EF8-7506-EBCB-F246AEAD94BC}"/>
              </a:ext>
            </a:extLst>
          </p:cNvPr>
          <p:cNvSpPr txBox="1"/>
          <p:nvPr/>
        </p:nvSpPr>
        <p:spPr>
          <a:xfrm>
            <a:off x="6170040" y="1833689"/>
            <a:ext cx="1692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Stonebraker’s</a:t>
            </a:r>
            <a:r>
              <a:rPr lang="en-US" dirty="0"/>
              <a:t> Ingres/Postgres</a:t>
            </a:r>
            <a:br>
              <a:rPr lang="en-US" dirty="0"/>
            </a:br>
            <a:r>
              <a:rPr lang="en-US" dirty="0"/>
              <a:t>RDBMS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8EC382-EC80-E607-AD94-6B4DB2998DEF}"/>
              </a:ext>
            </a:extLst>
          </p:cNvPr>
          <p:cNvSpPr txBox="1"/>
          <p:nvPr/>
        </p:nvSpPr>
        <p:spPr>
          <a:xfrm>
            <a:off x="6170040" y="795652"/>
            <a:ext cx="1609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Larry Ellison’s Oracle RDBMS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6F59E62-E794-20EB-3C19-EEA26BF1E8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4977" y="1977656"/>
            <a:ext cx="1292209" cy="102972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A3BFDB5-B1AF-7159-A789-2BE231481E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8084" y="760085"/>
            <a:ext cx="952661" cy="100510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EB0C43B-48A6-BFC8-21C4-9915B9AE0F2B}"/>
              </a:ext>
            </a:extLst>
          </p:cNvPr>
          <p:cNvSpPr txBox="1"/>
          <p:nvPr/>
        </p:nvSpPr>
        <p:spPr>
          <a:xfrm>
            <a:off x="7179585" y="4609827"/>
            <a:ext cx="1707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 Oriented DBMSs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6235508-D032-6A19-CB82-F9D8C557D182}"/>
              </a:ext>
            </a:extLst>
          </p:cNvPr>
          <p:cNvSpPr txBox="1"/>
          <p:nvPr/>
        </p:nvSpPr>
        <p:spPr>
          <a:xfrm>
            <a:off x="5262132" y="4676068"/>
            <a:ext cx="1707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Columnar/OLAP </a:t>
            </a:r>
          </a:p>
          <a:p>
            <a:r>
              <a:rPr lang="en-US" dirty="0"/>
              <a:t>RDBMSs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17CEB8E-4F04-B2B8-6C3D-E643273ED504}"/>
              </a:ext>
            </a:extLst>
          </p:cNvPr>
          <p:cNvSpPr txBox="1"/>
          <p:nvPr/>
        </p:nvSpPr>
        <p:spPr>
          <a:xfrm>
            <a:off x="3460380" y="5719361"/>
            <a:ext cx="146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XML DBMSs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64E3C2-A782-C97D-CE91-B314D315B95E}"/>
              </a:ext>
            </a:extLst>
          </p:cNvPr>
          <p:cNvSpPr txBox="1"/>
          <p:nvPr/>
        </p:nvSpPr>
        <p:spPr>
          <a:xfrm>
            <a:off x="3460380" y="4683969"/>
            <a:ext cx="146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RDF DBMSs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F4977A5-1186-A07C-F381-9FAFED979CD1}"/>
              </a:ext>
            </a:extLst>
          </p:cNvPr>
          <p:cNvSpPr txBox="1"/>
          <p:nvPr/>
        </p:nvSpPr>
        <p:spPr>
          <a:xfrm>
            <a:off x="1522833" y="4671082"/>
            <a:ext cx="1900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Document-oriented DBMSs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884A888-F273-F167-FF29-D17CFB6BBEE6}"/>
              </a:ext>
            </a:extLst>
          </p:cNvPr>
          <p:cNvSpPr txBox="1"/>
          <p:nvPr/>
        </p:nvSpPr>
        <p:spPr>
          <a:xfrm>
            <a:off x="1483518" y="5728456"/>
            <a:ext cx="1900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Property Graph DBMSs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DEA409-33E9-6881-3E46-92AF11E8045A}"/>
              </a:ext>
            </a:extLst>
          </p:cNvPr>
          <p:cNvSpPr txBox="1"/>
          <p:nvPr/>
        </p:nvSpPr>
        <p:spPr>
          <a:xfrm>
            <a:off x="197962" y="4683969"/>
            <a:ext cx="1078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Vector</a:t>
            </a:r>
          </a:p>
          <a:p>
            <a:r>
              <a:rPr lang="en-US" dirty="0"/>
              <a:t>DBMSs ? 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C6C4994-2405-D697-A07D-292527F9DD8D}"/>
              </a:ext>
            </a:extLst>
          </p:cNvPr>
          <p:cNvCxnSpPr/>
          <p:nvPr/>
        </p:nvCxnSpPr>
        <p:spPr>
          <a:xfrm>
            <a:off x="244352" y="3429000"/>
            <a:ext cx="86552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3D80044-9368-F723-151A-2558A0813B03}"/>
              </a:ext>
            </a:extLst>
          </p:cNvPr>
          <p:cNvCxnSpPr>
            <a:cxnSpLocks/>
          </p:cNvCxnSpPr>
          <p:nvPr/>
        </p:nvCxnSpPr>
        <p:spPr>
          <a:xfrm flipH="1">
            <a:off x="197962" y="4421629"/>
            <a:ext cx="86893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9A7F0A9-CAB4-A6F3-131D-F4428C17DA73}"/>
              </a:ext>
            </a:extLst>
          </p:cNvPr>
          <p:cNvSpPr txBox="1"/>
          <p:nvPr/>
        </p:nvSpPr>
        <p:spPr>
          <a:xfrm>
            <a:off x="197962" y="3455780"/>
            <a:ext cx="847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1960s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639FD8-4DC0-6B71-85A0-C329C5F9119F}"/>
              </a:ext>
            </a:extLst>
          </p:cNvPr>
          <p:cNvSpPr txBox="1"/>
          <p:nvPr/>
        </p:nvSpPr>
        <p:spPr>
          <a:xfrm>
            <a:off x="2049535" y="3455780"/>
            <a:ext cx="3387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1970s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2666396-345A-8E17-FF82-BD4B5E1B5D65}"/>
              </a:ext>
            </a:extLst>
          </p:cNvPr>
          <p:cNvSpPr txBox="1"/>
          <p:nvPr/>
        </p:nvSpPr>
        <p:spPr>
          <a:xfrm>
            <a:off x="6384304" y="3455780"/>
            <a:ext cx="250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1980s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6DBB25F-0D82-BAC2-01B1-B73D5D3C361B}"/>
              </a:ext>
            </a:extLst>
          </p:cNvPr>
          <p:cNvSpPr txBox="1"/>
          <p:nvPr/>
        </p:nvSpPr>
        <p:spPr>
          <a:xfrm>
            <a:off x="3251767" y="4015406"/>
            <a:ext cx="1675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2000s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BC9C2C8-8F4B-79C5-2B11-74D83B14F0A1}"/>
              </a:ext>
            </a:extLst>
          </p:cNvPr>
          <p:cNvSpPr txBox="1"/>
          <p:nvPr/>
        </p:nvSpPr>
        <p:spPr>
          <a:xfrm>
            <a:off x="5175586" y="4030166"/>
            <a:ext cx="3625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1990s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E35694F-9C03-7AAC-3D4A-9DC12E43209F}"/>
              </a:ext>
            </a:extLst>
          </p:cNvPr>
          <p:cNvSpPr txBox="1"/>
          <p:nvPr/>
        </p:nvSpPr>
        <p:spPr>
          <a:xfrm>
            <a:off x="19126" y="4015406"/>
            <a:ext cx="130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2020s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1BCC7C6-949F-6D13-9192-8A5BB860CE70}"/>
              </a:ext>
            </a:extLst>
          </p:cNvPr>
          <p:cNvSpPr txBox="1"/>
          <p:nvPr/>
        </p:nvSpPr>
        <p:spPr>
          <a:xfrm>
            <a:off x="1712001" y="4015406"/>
            <a:ext cx="130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2010s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38E8778A-1BA4-44C5-FE99-1AEA17102C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3518" y="5204271"/>
            <a:ext cx="1900476" cy="52726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8B1378F-2C69-ABF7-06A0-3A2863AD0A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6360" y="6312246"/>
            <a:ext cx="1468720" cy="54575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C299007-80DF-CAB7-E3CD-B0B37C0185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62355" y="6152403"/>
            <a:ext cx="1900476" cy="620564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CC84570-E5A2-5C86-D1D7-1ED7AA5200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53257" y="5048238"/>
            <a:ext cx="1726935" cy="360958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3FF4C7F-247C-C37A-6497-E23625C7E7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62831" y="5330300"/>
            <a:ext cx="1467334" cy="61916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7A4E42AE-3325-4D5C-2F8B-D68532B647D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64197" y="5569437"/>
            <a:ext cx="1619565" cy="49291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DEA24895-BC5C-E182-8543-43C38918CD0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311" y="5330300"/>
            <a:ext cx="1230267" cy="480804"/>
          </a:xfrm>
          <a:prstGeom prst="rect">
            <a:avLst/>
          </a:prstGeom>
        </p:spPr>
      </p:pic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70EC6A40-0047-86B8-BB3A-5CDF89DF7999}"/>
              </a:ext>
            </a:extLst>
          </p:cNvPr>
          <p:cNvSpPr/>
          <p:nvPr/>
        </p:nvSpPr>
        <p:spPr>
          <a:xfrm>
            <a:off x="-6509" y="758354"/>
            <a:ext cx="1718510" cy="806809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9B4DAFDB-BF24-9955-C095-0197FEF6F0A2}"/>
              </a:ext>
            </a:extLst>
          </p:cNvPr>
          <p:cNvSpPr/>
          <p:nvPr/>
        </p:nvSpPr>
        <p:spPr>
          <a:xfrm>
            <a:off x="2014193" y="756045"/>
            <a:ext cx="2152444" cy="976867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13E34901-0022-4520-7801-B1A63C56E718}"/>
              </a:ext>
            </a:extLst>
          </p:cNvPr>
          <p:cNvSpPr/>
          <p:nvPr/>
        </p:nvSpPr>
        <p:spPr>
          <a:xfrm>
            <a:off x="3311152" y="4650846"/>
            <a:ext cx="1769040" cy="36730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7C9469C1-B594-6974-BF69-22326BFF583E}"/>
              </a:ext>
            </a:extLst>
          </p:cNvPr>
          <p:cNvSpPr/>
          <p:nvPr/>
        </p:nvSpPr>
        <p:spPr>
          <a:xfrm>
            <a:off x="3343532" y="5649669"/>
            <a:ext cx="1769040" cy="49291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F0FD6C4A-9487-AE29-A094-E6D6A81381CD}"/>
              </a:ext>
            </a:extLst>
          </p:cNvPr>
          <p:cNvSpPr/>
          <p:nvPr/>
        </p:nvSpPr>
        <p:spPr>
          <a:xfrm>
            <a:off x="1413364" y="5803698"/>
            <a:ext cx="1769040" cy="49291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ABFB82-83B8-F4C3-1F76-7894DA35956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389" y="1784635"/>
            <a:ext cx="1613611" cy="10594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3804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70" grpId="0" animBg="1"/>
      <p:bldP spid="71" grpId="0" animBg="1"/>
      <p:bldP spid="7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27038" y="6594474"/>
            <a:ext cx="2133600" cy="365125"/>
          </a:xfrm>
        </p:spPr>
        <p:txBody>
          <a:bodyPr/>
          <a:lstStyle/>
          <a:p>
            <a:fld id="{65CC13EC-677E-384F-B278-2939878C589F}" type="slidenum">
              <a:rPr lang="en-US" smtClean="0"/>
              <a:t>40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30F25C-FC27-4143-ACE5-A9DA5A864F51}"/>
              </a:ext>
            </a:extLst>
          </p:cNvPr>
          <p:cNvCxnSpPr/>
          <p:nvPr/>
        </p:nvCxnSpPr>
        <p:spPr>
          <a:xfrm>
            <a:off x="-6511" y="664644"/>
            <a:ext cx="9144000" cy="0"/>
          </a:xfrm>
          <a:prstGeom prst="line">
            <a:avLst/>
          </a:prstGeom>
          <a:ln w="57150" cmpd="thickThin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8D7CF6F-15E9-BC00-8A48-54CCAF14A233}"/>
              </a:ext>
            </a:extLst>
          </p:cNvPr>
          <p:cNvSpPr txBox="1"/>
          <p:nvPr/>
        </p:nvSpPr>
        <p:spPr>
          <a:xfrm>
            <a:off x="-6511" y="0"/>
            <a:ext cx="9089425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274320" indent="-457200"/>
            <a:r>
              <a:rPr lang="en-US" sz="3600" kern="0" dirty="0" err="1">
                <a:solidFill>
                  <a:srgbClr val="000000"/>
                </a:solidFill>
                <a:latin typeface="Helvetica" pitchFamily="2" charset="0"/>
                <a:cs typeface="Arial" panose="020B0604020202020204" pitchFamily="34" charset="0"/>
              </a:rPr>
              <a:t>K</a:t>
            </a:r>
            <a:r>
              <a:rPr lang="en-US" sz="3600" dirty="0" err="1">
                <a:solidFill>
                  <a:srgbClr val="000000"/>
                </a:solidFill>
                <a:effectLst/>
                <a:latin typeface="Helvetica" pitchFamily="2" charset="0"/>
              </a:rPr>
              <a:t>ù</a:t>
            </a:r>
            <a:r>
              <a:rPr lang="en-US" sz="3600" dirty="0" err="1">
                <a:solidFill>
                  <a:srgbClr val="000000"/>
                </a:solidFill>
                <a:latin typeface="Helvetica" pitchFamily="2" charset="0"/>
              </a:rPr>
              <a:t>zu</a:t>
            </a:r>
            <a:r>
              <a:rPr lang="en-US" sz="3600" kern="0" dirty="0">
                <a:solidFill>
                  <a:srgbClr val="000000"/>
                </a:solidFill>
                <a:latin typeface="Helvetica" pitchFamily="2" charset="0"/>
                <a:cs typeface="Arial" panose="020B0604020202020204" pitchFamily="34" charset="0"/>
              </a:rPr>
              <a:t> Current Performance Features</a:t>
            </a:r>
            <a:endParaRPr lang="en-US" sz="3600" dirty="0">
              <a:latin typeface="Helvetica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D0AE8FBE-6716-68F6-4EA9-3E024C06D3E3}"/>
              </a:ext>
            </a:extLst>
          </p:cNvPr>
          <p:cNvGraphicFramePr>
            <a:graphicFrameLocks noGrp="1"/>
          </p:cNvGraphicFramePr>
          <p:nvPr/>
        </p:nvGraphicFramePr>
        <p:xfrm>
          <a:off x="3029267" y="1172722"/>
          <a:ext cx="3295135" cy="1158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9442">
                  <a:extLst>
                    <a:ext uri="{9D8B030D-6E8A-4147-A177-3AD203B41FA5}">
                      <a16:colId xmlns:a16="http://schemas.microsoft.com/office/drawing/2014/main" val="4052512296"/>
                    </a:ext>
                  </a:extLst>
                </a:gridCol>
                <a:gridCol w="224312">
                  <a:extLst>
                    <a:ext uri="{9D8B030D-6E8A-4147-A177-3AD203B41FA5}">
                      <a16:colId xmlns:a16="http://schemas.microsoft.com/office/drawing/2014/main" val="400113096"/>
                    </a:ext>
                  </a:extLst>
                </a:gridCol>
                <a:gridCol w="1025291">
                  <a:extLst>
                    <a:ext uri="{9D8B030D-6E8A-4147-A177-3AD203B41FA5}">
                      <a16:colId xmlns:a16="http://schemas.microsoft.com/office/drawing/2014/main" val="4248055157"/>
                    </a:ext>
                  </a:extLst>
                </a:gridCol>
                <a:gridCol w="279838">
                  <a:extLst>
                    <a:ext uri="{9D8B030D-6E8A-4147-A177-3AD203B41FA5}">
                      <a16:colId xmlns:a16="http://schemas.microsoft.com/office/drawing/2014/main" val="3025983691"/>
                    </a:ext>
                  </a:extLst>
                </a:gridCol>
                <a:gridCol w="1016252">
                  <a:extLst>
                    <a:ext uri="{9D8B030D-6E8A-4147-A177-3AD203B41FA5}">
                      <a16:colId xmlns:a16="http://schemas.microsoft.com/office/drawing/2014/main" val="2289845140"/>
                    </a:ext>
                  </a:extLst>
                </a:gridCol>
              </a:tblGrid>
              <a:tr h="19847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u="sng" dirty="0"/>
                        <a:t>b, 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b="1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u="sng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u="sng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3373077"/>
                  </a:ext>
                </a:extLst>
              </a:tr>
              <a:tr h="19847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{L</a:t>
                      </a:r>
                      <a:r>
                        <a:rPr lang="en-US" sz="1300" baseline="-25000" dirty="0"/>
                        <a:t>1</a:t>
                      </a:r>
                      <a:r>
                        <a:rPr lang="en-US" sz="1300" baseline="0" dirty="0"/>
                        <a:t>, Liz}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{U</a:t>
                      </a:r>
                      <a:r>
                        <a:rPr lang="en-US" sz="1300" baseline="-25000" dirty="0"/>
                        <a:t>1,</a:t>
                      </a:r>
                      <a:r>
                        <a:rPr lang="en-US" sz="1300" baseline="0" dirty="0"/>
                        <a:t>…,U</a:t>
                      </a:r>
                      <a:r>
                        <a:rPr lang="en-US" sz="1300" baseline="-25000" dirty="0"/>
                        <a:t>100</a:t>
                      </a:r>
                      <a:r>
                        <a:rPr lang="en-US" sz="1300" baseline="0" dirty="0"/>
                        <a:t>}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{C</a:t>
                      </a:r>
                      <a:r>
                        <a:rPr lang="en-US" sz="1300" baseline="-25000" dirty="0"/>
                        <a:t>1</a:t>
                      </a:r>
                      <a:r>
                        <a:rPr lang="en-US" sz="1300" dirty="0"/>
                        <a:t>, …, C</a:t>
                      </a:r>
                      <a:r>
                        <a:rPr lang="en-US" sz="1300" baseline="-25000" dirty="0"/>
                        <a:t>100</a:t>
                      </a:r>
                      <a:r>
                        <a:rPr lang="en-US" sz="1300" baseline="0" dirty="0"/>
                        <a:t>}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1909625"/>
                  </a:ext>
                </a:extLst>
              </a:tr>
              <a:tr h="198478">
                <a:tc gridSpan="5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45916"/>
                  </a:ext>
                </a:extLst>
              </a:tr>
              <a:tr h="19847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{L</a:t>
                      </a:r>
                      <a:r>
                        <a:rPr lang="en-US" sz="1300" baseline="-25000" dirty="0"/>
                        <a:t>2</a:t>
                      </a:r>
                      <a:r>
                        <a:rPr lang="en-US" sz="1300" baseline="0" dirty="0"/>
                        <a:t>, Liz}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{U</a:t>
                      </a:r>
                      <a:r>
                        <a:rPr lang="en-US" sz="1300" baseline="-25000" dirty="0"/>
                        <a:t>100,</a:t>
                      </a:r>
                      <a:r>
                        <a:rPr lang="en-US" sz="1300" baseline="0" dirty="0"/>
                        <a:t>…,U</a:t>
                      </a:r>
                      <a:r>
                        <a:rPr lang="en-US" sz="1300" baseline="-25000" dirty="0"/>
                        <a:t>199</a:t>
                      </a:r>
                      <a:r>
                        <a:rPr lang="en-US" sz="1300" baseline="0" dirty="0"/>
                        <a:t>}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{C</a:t>
                      </a:r>
                      <a:r>
                        <a:rPr lang="en-US" sz="1300" baseline="-25000" dirty="0"/>
                        <a:t>100</a:t>
                      </a:r>
                      <a:r>
                        <a:rPr lang="en-US" sz="1300" dirty="0"/>
                        <a:t>,…,C</a:t>
                      </a:r>
                      <a:r>
                        <a:rPr lang="en-US" sz="1300" baseline="-25000" dirty="0"/>
                        <a:t>199</a:t>
                      </a:r>
                      <a:r>
                        <a:rPr lang="en-US" sz="1300" baseline="0" dirty="0"/>
                        <a:t>}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70677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C03B8D92-F11E-A8F8-94A2-0D649634E77E}"/>
              </a:ext>
            </a:extLst>
          </p:cNvPr>
          <p:cNvSpPr txBox="1"/>
          <p:nvPr/>
        </p:nvSpPr>
        <p:spPr>
          <a:xfrm>
            <a:off x="3410971" y="765682"/>
            <a:ext cx="262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Factorization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C60F40-3CF4-5DAC-4438-A9ED3BB24B8A}"/>
              </a:ext>
            </a:extLst>
          </p:cNvPr>
          <p:cNvSpPr txBox="1"/>
          <p:nvPr/>
        </p:nvSpPr>
        <p:spPr>
          <a:xfrm>
            <a:off x="243350" y="765682"/>
            <a:ext cx="1968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Vectorization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D89047-533E-9628-3A6A-49C6096F2DAE}"/>
              </a:ext>
            </a:extLst>
          </p:cNvPr>
          <p:cNvSpPr txBox="1"/>
          <p:nvPr/>
        </p:nvSpPr>
        <p:spPr>
          <a:xfrm>
            <a:off x="6469643" y="765682"/>
            <a:ext cx="262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Morsel-driven Parallelism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082E08-D0A2-CC75-F066-30447C98D5FF}"/>
              </a:ext>
            </a:extLst>
          </p:cNvPr>
          <p:cNvSpPr txBox="1"/>
          <p:nvPr/>
        </p:nvSpPr>
        <p:spPr>
          <a:xfrm>
            <a:off x="6553200" y="1033561"/>
            <a:ext cx="2507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0584" indent="-100584" algn="ctr">
              <a:buFont typeface="Wingdings" pitchFamily="2" charset="2"/>
              <a:buChar char="Ø"/>
            </a:pPr>
            <a:r>
              <a:rPr lang="en-US" dirty="0"/>
              <a:t> Scans are “morselized” across threads</a:t>
            </a:r>
          </a:p>
        </p:txBody>
      </p:sp>
      <p:pic>
        <p:nvPicPr>
          <p:cNvPr id="20" name="Picture 19">
            <a:hlinkClick r:id="rId4"/>
            <a:extLst>
              <a:ext uri="{FF2B5EF4-FFF2-40B4-BE49-F238E27FC236}">
                <a16:creationId xmlns:a16="http://schemas.microsoft.com/office/drawing/2014/main" id="{554E271D-114A-C394-0BD3-9C435A03C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6613" y="1892001"/>
            <a:ext cx="1330175" cy="1735847"/>
          </a:xfrm>
          <a:prstGeom prst="rect">
            <a:avLst/>
          </a:prstGeom>
        </p:spPr>
      </p:pic>
      <p:pic>
        <p:nvPicPr>
          <p:cNvPr id="22" name="Picture 21">
            <a:hlinkClick r:id="rId6"/>
            <a:extLst>
              <a:ext uri="{FF2B5EF4-FFF2-40B4-BE49-F238E27FC236}">
                <a16:creationId xmlns:a16="http://schemas.microsoft.com/office/drawing/2014/main" id="{86735BDE-737F-70CD-1CDF-CDA2C84E3C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3787" y="2508912"/>
            <a:ext cx="933923" cy="1219200"/>
          </a:xfrm>
          <a:prstGeom prst="rect">
            <a:avLst/>
          </a:prstGeom>
        </p:spPr>
      </p:pic>
      <p:pic>
        <p:nvPicPr>
          <p:cNvPr id="24" name="Picture 23">
            <a:hlinkClick r:id="rId8"/>
            <a:extLst>
              <a:ext uri="{FF2B5EF4-FFF2-40B4-BE49-F238E27FC236}">
                <a16:creationId xmlns:a16="http://schemas.microsoft.com/office/drawing/2014/main" id="{844F9548-5922-2553-8E9B-9DCCD991C192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893280" y="2510436"/>
            <a:ext cx="932688" cy="1216152"/>
          </a:xfrm>
          <a:prstGeom prst="rect">
            <a:avLst/>
          </a:prstGeom>
        </p:spPr>
      </p:pic>
      <p:pic>
        <p:nvPicPr>
          <p:cNvPr id="26" name="Picture 25">
            <a:hlinkClick r:id="rId10"/>
            <a:extLst>
              <a:ext uri="{FF2B5EF4-FFF2-40B4-BE49-F238E27FC236}">
                <a16:creationId xmlns:a16="http://schemas.microsoft.com/office/drawing/2014/main" id="{295B467C-8CB9-02F9-94F1-DD951A8E047C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96040" y="2480260"/>
            <a:ext cx="932688" cy="124480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5EC2E8A-3615-32ED-AEA1-6A9EEC5B07BD}"/>
              </a:ext>
            </a:extLst>
          </p:cNvPr>
          <p:cNvGrpSpPr/>
          <p:nvPr/>
        </p:nvGrpSpPr>
        <p:grpSpPr>
          <a:xfrm>
            <a:off x="501378" y="1272679"/>
            <a:ext cx="2170722" cy="599546"/>
            <a:chOff x="2059844" y="2104208"/>
            <a:chExt cx="2170722" cy="599546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B9CD30D1-574C-D107-84A3-3B8A0546B5A0}"/>
                </a:ext>
              </a:extLst>
            </p:cNvPr>
            <p:cNvSpPr/>
            <p:nvPr/>
          </p:nvSpPr>
          <p:spPr>
            <a:xfrm>
              <a:off x="2059844" y="2104208"/>
              <a:ext cx="815546" cy="59954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Scan Node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14B5342-264D-4E3E-F70D-227C79B6FD6B}"/>
                </a:ext>
              </a:extLst>
            </p:cNvPr>
            <p:cNvCxnSpPr>
              <a:cxnSpLocks/>
              <a:stCxn id="28" idx="3"/>
              <a:endCxn id="31" idx="1"/>
            </p:cNvCxnSpPr>
            <p:nvPr/>
          </p:nvCxnSpPr>
          <p:spPr>
            <a:xfrm>
              <a:off x="2875390" y="2403981"/>
              <a:ext cx="345483" cy="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55F3147A-241D-3424-DC32-11243506C48B}"/>
                </a:ext>
              </a:extLst>
            </p:cNvPr>
            <p:cNvSpPr/>
            <p:nvPr/>
          </p:nvSpPr>
          <p:spPr>
            <a:xfrm>
              <a:off x="3220873" y="2104209"/>
              <a:ext cx="1009693" cy="59954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Filter</a:t>
              </a:r>
            </a:p>
            <a:p>
              <a:pPr algn="ctr"/>
              <a:r>
                <a:rPr lang="en-US" sz="1600" dirty="0" err="1">
                  <a:solidFill>
                    <a:schemeClr val="tx1"/>
                  </a:solidFill>
                </a:rPr>
                <a:t>a.ID</a:t>
              </a:r>
              <a:r>
                <a:rPr lang="en-US" sz="1600" dirty="0">
                  <a:solidFill>
                    <a:schemeClr val="tx1"/>
                  </a:solidFill>
                </a:rPr>
                <a:t> &lt; 10</a:t>
              </a:r>
              <a:endParaRPr lang="en-US" sz="1600" dirty="0"/>
            </a:p>
          </p:txBody>
        </p:sp>
      </p:grpSp>
      <p:graphicFrame>
        <p:nvGraphicFramePr>
          <p:cNvPr id="38" name="Table 38">
            <a:extLst>
              <a:ext uri="{FF2B5EF4-FFF2-40B4-BE49-F238E27FC236}">
                <a16:creationId xmlns:a16="http://schemas.microsoft.com/office/drawing/2014/main" id="{1B89AFE9-9849-8339-2687-BBC9DA6A8A62}"/>
              </a:ext>
            </a:extLst>
          </p:cNvPr>
          <p:cNvGraphicFramePr>
            <a:graphicFrameLocks noGrp="1"/>
          </p:cNvGraphicFramePr>
          <p:nvPr/>
        </p:nvGraphicFramePr>
        <p:xfrm>
          <a:off x="151321" y="1947918"/>
          <a:ext cx="259750" cy="8031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750">
                  <a:extLst>
                    <a:ext uri="{9D8B030D-6E8A-4147-A177-3AD203B41FA5}">
                      <a16:colId xmlns:a16="http://schemas.microsoft.com/office/drawing/2014/main" val="1540234469"/>
                    </a:ext>
                  </a:extLst>
                </a:gridCol>
              </a:tblGrid>
              <a:tr h="267716">
                <a:tc>
                  <a:txBody>
                    <a:bodyPr/>
                    <a:lstStyle/>
                    <a:p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536206"/>
                  </a:ext>
                </a:extLst>
              </a:tr>
              <a:tr h="267716">
                <a:tc>
                  <a:txBody>
                    <a:bodyPr/>
                    <a:lstStyle/>
                    <a:p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777772"/>
                  </a:ext>
                </a:extLst>
              </a:tr>
              <a:tr h="267716">
                <a:tc>
                  <a:txBody>
                    <a:bodyPr/>
                    <a:lstStyle/>
                    <a:p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8361"/>
                  </a:ext>
                </a:extLst>
              </a:tr>
            </a:tbl>
          </a:graphicData>
        </a:graphic>
      </p:graphicFrame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7D8EBB7-6B11-B67B-6D61-10CD415B46E5}"/>
              </a:ext>
            </a:extLst>
          </p:cNvPr>
          <p:cNvCxnSpPr/>
          <p:nvPr/>
        </p:nvCxnSpPr>
        <p:spPr>
          <a:xfrm>
            <a:off x="411071" y="2084195"/>
            <a:ext cx="8155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Table 38">
            <a:extLst>
              <a:ext uri="{FF2B5EF4-FFF2-40B4-BE49-F238E27FC236}">
                <a16:creationId xmlns:a16="http://schemas.microsoft.com/office/drawing/2014/main" id="{AA32278D-189D-0C39-7A8D-6F24C5595CF0}"/>
              </a:ext>
            </a:extLst>
          </p:cNvPr>
          <p:cNvGraphicFramePr>
            <a:graphicFrameLocks noGrp="1"/>
          </p:cNvGraphicFramePr>
          <p:nvPr/>
        </p:nvGraphicFramePr>
        <p:xfrm>
          <a:off x="1325216" y="1947918"/>
          <a:ext cx="259750" cy="276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750">
                  <a:extLst>
                    <a:ext uri="{9D8B030D-6E8A-4147-A177-3AD203B41FA5}">
                      <a16:colId xmlns:a16="http://schemas.microsoft.com/office/drawing/2014/main" val="1540234469"/>
                    </a:ext>
                  </a:extLst>
                </a:gridCol>
              </a:tblGrid>
              <a:tr h="276730">
                <a:tc>
                  <a:txBody>
                    <a:bodyPr/>
                    <a:lstStyle/>
                    <a:p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536206"/>
                  </a:ext>
                </a:extLst>
              </a:tr>
            </a:tbl>
          </a:graphicData>
        </a:graphic>
      </p:graphicFrame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EED2920-11F1-B6AF-2D95-30883A82A865}"/>
              </a:ext>
            </a:extLst>
          </p:cNvPr>
          <p:cNvCxnSpPr/>
          <p:nvPr/>
        </p:nvCxnSpPr>
        <p:spPr>
          <a:xfrm>
            <a:off x="1662407" y="2084195"/>
            <a:ext cx="8155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Table 38">
            <a:extLst>
              <a:ext uri="{FF2B5EF4-FFF2-40B4-BE49-F238E27FC236}">
                <a16:creationId xmlns:a16="http://schemas.microsoft.com/office/drawing/2014/main" id="{C2714491-C147-CF77-F621-1B36BE88CE55}"/>
              </a:ext>
            </a:extLst>
          </p:cNvPr>
          <p:cNvGraphicFramePr>
            <a:graphicFrameLocks noGrp="1"/>
          </p:cNvGraphicFramePr>
          <p:nvPr/>
        </p:nvGraphicFramePr>
        <p:xfrm>
          <a:off x="2565013" y="1927323"/>
          <a:ext cx="259750" cy="276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750">
                  <a:extLst>
                    <a:ext uri="{9D8B030D-6E8A-4147-A177-3AD203B41FA5}">
                      <a16:colId xmlns:a16="http://schemas.microsoft.com/office/drawing/2014/main" val="1540234469"/>
                    </a:ext>
                  </a:extLst>
                </a:gridCol>
              </a:tblGrid>
              <a:tr h="276730">
                <a:tc>
                  <a:txBody>
                    <a:bodyPr/>
                    <a:lstStyle/>
                    <a:p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536206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B315190E-B59F-FBAE-A157-247DB787308A}"/>
              </a:ext>
            </a:extLst>
          </p:cNvPr>
          <p:cNvSpPr txBox="1"/>
          <p:nvPr/>
        </p:nvSpPr>
        <p:spPr>
          <a:xfrm>
            <a:off x="11849104" y="4733115"/>
            <a:ext cx="1370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slots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0AD85C0-A861-BFBE-7B0F-D6CD05667D15}"/>
              </a:ext>
            </a:extLst>
          </p:cNvPr>
          <p:cNvSpPr txBox="1"/>
          <p:nvPr/>
        </p:nvSpPr>
        <p:spPr>
          <a:xfrm>
            <a:off x="-105545" y="3877648"/>
            <a:ext cx="244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Novel Join Algorithms</a:t>
            </a:r>
          </a:p>
        </p:txBody>
      </p:sp>
      <p:pic>
        <p:nvPicPr>
          <p:cNvPr id="76" name="Picture 75">
            <a:hlinkClick r:id="rId12"/>
            <a:extLst>
              <a:ext uri="{FF2B5EF4-FFF2-40B4-BE49-F238E27FC236}">
                <a16:creationId xmlns:a16="http://schemas.microsoft.com/office/drawing/2014/main" id="{BCB0B312-7455-632B-FFFE-28AEAD55DC4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8461" y="4301479"/>
            <a:ext cx="887504" cy="1176150"/>
          </a:xfrm>
          <a:prstGeom prst="rect">
            <a:avLst/>
          </a:prstGeom>
        </p:spPr>
      </p:pic>
      <p:pic>
        <p:nvPicPr>
          <p:cNvPr id="78" name="Picture 77">
            <a:hlinkClick r:id="rId14"/>
            <a:extLst>
              <a:ext uri="{FF2B5EF4-FFF2-40B4-BE49-F238E27FC236}">
                <a16:creationId xmlns:a16="http://schemas.microsoft.com/office/drawing/2014/main" id="{80C38E69-6C78-AA1F-19FA-C121B32E75D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9580" y="5615397"/>
            <a:ext cx="932688" cy="1176437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DFEF1DCD-079E-4279-5C30-D82CE2ECACB2}"/>
              </a:ext>
            </a:extLst>
          </p:cNvPr>
          <p:cNvSpPr/>
          <p:nvPr/>
        </p:nvSpPr>
        <p:spPr>
          <a:xfrm>
            <a:off x="2872036" y="765682"/>
            <a:ext cx="3622774" cy="2959382"/>
          </a:xfrm>
          <a:prstGeom prst="rect">
            <a:avLst/>
          </a:prstGeom>
          <a:noFill/>
          <a:ln w="22225">
            <a:solidFill>
              <a:srgbClr val="C00000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AD3FFFE-5458-3B82-348F-E24C3FEFAD1B}"/>
              </a:ext>
            </a:extLst>
          </p:cNvPr>
          <p:cNvSpPr/>
          <p:nvPr/>
        </p:nvSpPr>
        <p:spPr>
          <a:xfrm>
            <a:off x="65315" y="3895961"/>
            <a:ext cx="2220987" cy="2896723"/>
          </a:xfrm>
          <a:prstGeom prst="rect">
            <a:avLst/>
          </a:prstGeom>
          <a:noFill/>
          <a:ln w="22225">
            <a:solidFill>
              <a:srgbClr val="C00000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05F923-8A3D-6FB0-863C-FF6F0CBDB502}"/>
              </a:ext>
            </a:extLst>
          </p:cNvPr>
          <p:cNvSpPr txBox="1"/>
          <p:nvPr/>
        </p:nvSpPr>
        <p:spPr>
          <a:xfrm>
            <a:off x="2794197" y="3877648"/>
            <a:ext cx="327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Disk-based Columnar Storage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C79A2-6994-F3E2-83FD-8147C948044B}"/>
              </a:ext>
            </a:extLst>
          </p:cNvPr>
          <p:cNvSpPr txBox="1"/>
          <p:nvPr/>
        </p:nvSpPr>
        <p:spPr>
          <a:xfrm>
            <a:off x="6343083" y="3877648"/>
            <a:ext cx="2628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Disk-based Hash Index</a:t>
            </a:r>
          </a:p>
        </p:txBody>
      </p:sp>
      <p:graphicFrame>
        <p:nvGraphicFramePr>
          <p:cNvPr id="5" name="Table 38">
            <a:extLst>
              <a:ext uri="{FF2B5EF4-FFF2-40B4-BE49-F238E27FC236}">
                <a16:creationId xmlns:a16="http://schemas.microsoft.com/office/drawing/2014/main" id="{08633DC5-F27C-5559-5BE8-593FD5060683}"/>
              </a:ext>
            </a:extLst>
          </p:cNvPr>
          <p:cNvGraphicFramePr>
            <a:graphicFrameLocks noGrp="1"/>
          </p:cNvGraphicFramePr>
          <p:nvPr/>
        </p:nvGraphicFramePr>
        <p:xfrm>
          <a:off x="2656251" y="4310946"/>
          <a:ext cx="493011" cy="11547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011">
                  <a:extLst>
                    <a:ext uri="{9D8B030D-6E8A-4147-A177-3AD203B41FA5}">
                      <a16:colId xmlns:a16="http://schemas.microsoft.com/office/drawing/2014/main" val="1540234469"/>
                    </a:ext>
                  </a:extLst>
                </a:gridCol>
              </a:tblGrid>
              <a:tr h="384924">
                <a:tc>
                  <a:txBody>
                    <a:bodyPr/>
                    <a:lstStyle/>
                    <a:p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777772"/>
                  </a:ext>
                </a:extLst>
              </a:tr>
              <a:tr h="384924">
                <a:tc>
                  <a:txBody>
                    <a:bodyPr/>
                    <a:lstStyle/>
                    <a:p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8361"/>
                  </a:ext>
                </a:extLst>
              </a:tr>
              <a:tr h="384924">
                <a:tc>
                  <a:txBody>
                    <a:bodyPr/>
                    <a:lstStyle/>
                    <a:p>
                      <a:endParaRPr lang="en-US" sz="5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592691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4786F91-BBED-5D21-0FC8-BB4220AC55AE}"/>
              </a:ext>
            </a:extLst>
          </p:cNvPr>
          <p:cNvSpPr txBox="1"/>
          <p:nvPr/>
        </p:nvSpPr>
        <p:spPr>
          <a:xfrm>
            <a:off x="2236892" y="6240763"/>
            <a:ext cx="1331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node properties</a:t>
            </a:r>
          </a:p>
        </p:txBody>
      </p:sp>
      <p:graphicFrame>
        <p:nvGraphicFramePr>
          <p:cNvPr id="11" name="Table 38">
            <a:extLst>
              <a:ext uri="{FF2B5EF4-FFF2-40B4-BE49-F238E27FC236}">
                <a16:creationId xmlns:a16="http://schemas.microsoft.com/office/drawing/2014/main" id="{8099A292-5170-6E26-9488-7423C97E1620}"/>
              </a:ext>
            </a:extLst>
          </p:cNvPr>
          <p:cNvGraphicFramePr>
            <a:graphicFrameLocks noGrp="1"/>
          </p:cNvGraphicFramePr>
          <p:nvPr/>
        </p:nvGraphicFramePr>
        <p:xfrm>
          <a:off x="4368611" y="4310946"/>
          <a:ext cx="493011" cy="11547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011">
                  <a:extLst>
                    <a:ext uri="{9D8B030D-6E8A-4147-A177-3AD203B41FA5}">
                      <a16:colId xmlns:a16="http://schemas.microsoft.com/office/drawing/2014/main" val="1540234469"/>
                    </a:ext>
                  </a:extLst>
                </a:gridCol>
              </a:tblGrid>
              <a:tr h="384924">
                <a:tc>
                  <a:txBody>
                    <a:bodyPr/>
                    <a:lstStyle/>
                    <a:p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777772"/>
                  </a:ext>
                </a:extLst>
              </a:tr>
              <a:tr h="384924">
                <a:tc>
                  <a:txBody>
                    <a:bodyPr/>
                    <a:lstStyle/>
                    <a:p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8361"/>
                  </a:ext>
                </a:extLst>
              </a:tr>
              <a:tr h="384924">
                <a:tc>
                  <a:txBody>
                    <a:bodyPr/>
                    <a:lstStyle/>
                    <a:p>
                      <a:endParaRPr lang="en-US" sz="5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5926914"/>
                  </a:ext>
                </a:extLst>
              </a:tr>
            </a:tbl>
          </a:graphicData>
        </a:graphic>
      </p:graphicFrame>
      <p:graphicFrame>
        <p:nvGraphicFramePr>
          <p:cNvPr id="12" name="Table 38">
            <a:extLst>
              <a:ext uri="{FF2B5EF4-FFF2-40B4-BE49-F238E27FC236}">
                <a16:creationId xmlns:a16="http://schemas.microsoft.com/office/drawing/2014/main" id="{FDC0FE1E-C03E-BF8F-8ABC-66FC09F1BBB2}"/>
              </a:ext>
            </a:extLst>
          </p:cNvPr>
          <p:cNvGraphicFramePr>
            <a:graphicFrameLocks noGrp="1"/>
          </p:cNvGraphicFramePr>
          <p:nvPr/>
        </p:nvGraphicFramePr>
        <p:xfrm>
          <a:off x="4973544" y="4310946"/>
          <a:ext cx="493011" cy="19246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011">
                  <a:extLst>
                    <a:ext uri="{9D8B030D-6E8A-4147-A177-3AD203B41FA5}">
                      <a16:colId xmlns:a16="http://schemas.microsoft.com/office/drawing/2014/main" val="1540234469"/>
                    </a:ext>
                  </a:extLst>
                </a:gridCol>
              </a:tblGrid>
              <a:tr h="384924">
                <a:tc>
                  <a:txBody>
                    <a:bodyPr/>
                    <a:lstStyle/>
                    <a:p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777772"/>
                  </a:ext>
                </a:extLst>
              </a:tr>
              <a:tr h="384924">
                <a:tc>
                  <a:txBody>
                    <a:bodyPr/>
                    <a:lstStyle/>
                    <a:p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8361"/>
                  </a:ext>
                </a:extLst>
              </a:tr>
              <a:tr h="384924">
                <a:tc>
                  <a:txBody>
                    <a:bodyPr/>
                    <a:lstStyle/>
                    <a:p>
                      <a:endParaRPr lang="en-US" sz="5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5926914"/>
                  </a:ext>
                </a:extLst>
              </a:tr>
              <a:tr h="384924">
                <a:tc>
                  <a:txBody>
                    <a:bodyPr/>
                    <a:lstStyle/>
                    <a:p>
                      <a:endParaRPr lang="en-US" sz="5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591921"/>
                  </a:ext>
                </a:extLst>
              </a:tr>
              <a:tr h="384924">
                <a:tc>
                  <a:txBody>
                    <a:bodyPr/>
                    <a:lstStyle/>
                    <a:p>
                      <a:endParaRPr lang="en-US" sz="5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29901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24868B8-B578-FB7E-41F5-569DAF39E7B1}"/>
              </a:ext>
            </a:extLst>
          </p:cNvPr>
          <p:cNvSpPr txBox="1"/>
          <p:nvPr/>
        </p:nvSpPr>
        <p:spPr>
          <a:xfrm>
            <a:off x="3767399" y="6240763"/>
            <a:ext cx="2206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CSR-based join indices  &amp; edge props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E5FADAC-76E5-5755-A6EE-0AC9B0293359}"/>
              </a:ext>
            </a:extLst>
          </p:cNvPr>
          <p:cNvCxnSpPr>
            <a:cxnSpLocks/>
          </p:cNvCxnSpPr>
          <p:nvPr/>
        </p:nvCxnSpPr>
        <p:spPr>
          <a:xfrm>
            <a:off x="4748342" y="4523127"/>
            <a:ext cx="4504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56BC2D-AB04-739D-F1D8-2C899A6FEC7A}"/>
              </a:ext>
            </a:extLst>
          </p:cNvPr>
          <p:cNvCxnSpPr>
            <a:cxnSpLocks/>
          </p:cNvCxnSpPr>
          <p:nvPr/>
        </p:nvCxnSpPr>
        <p:spPr>
          <a:xfrm>
            <a:off x="4694011" y="4888332"/>
            <a:ext cx="504734" cy="3849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287504F-1A3F-8C01-732C-894078B4A197}"/>
              </a:ext>
            </a:extLst>
          </p:cNvPr>
          <p:cNvCxnSpPr>
            <a:cxnSpLocks/>
          </p:cNvCxnSpPr>
          <p:nvPr/>
        </p:nvCxnSpPr>
        <p:spPr>
          <a:xfrm>
            <a:off x="4682288" y="5250178"/>
            <a:ext cx="397995" cy="7103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62EA74E-A6E1-38B8-0980-15E98F1E5A51}"/>
              </a:ext>
            </a:extLst>
          </p:cNvPr>
          <p:cNvSpPr txBox="1"/>
          <p:nvPr/>
        </p:nvSpPr>
        <p:spPr>
          <a:xfrm>
            <a:off x="5937973" y="4888380"/>
            <a:ext cx="833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45D240-AD55-B727-FD98-FE3349F45BB3}"/>
              </a:ext>
            </a:extLst>
          </p:cNvPr>
          <p:cNvSpPr txBox="1"/>
          <p:nvPr/>
        </p:nvSpPr>
        <p:spPr>
          <a:xfrm>
            <a:off x="5804525" y="4305140"/>
            <a:ext cx="1031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keys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9FF86F-E940-2286-FAD5-D9AE8EF738C3}"/>
              </a:ext>
            </a:extLst>
          </p:cNvPr>
          <p:cNvSpPr txBox="1"/>
          <p:nvPr/>
        </p:nvSpPr>
        <p:spPr>
          <a:xfrm>
            <a:off x="5918450" y="5564860"/>
            <a:ext cx="833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Noura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13C5839-641F-2948-F345-27FB37A50AD8}"/>
              </a:ext>
            </a:extLst>
          </p:cNvPr>
          <p:cNvSpPr txBox="1"/>
          <p:nvPr/>
        </p:nvSpPr>
        <p:spPr>
          <a:xfrm>
            <a:off x="5937973" y="6241204"/>
            <a:ext cx="833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Karim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0AF90A-BE18-79EB-5576-62D233E3E686}"/>
              </a:ext>
            </a:extLst>
          </p:cNvPr>
          <p:cNvSpPr txBox="1"/>
          <p:nvPr/>
        </p:nvSpPr>
        <p:spPr>
          <a:xfrm>
            <a:off x="6652658" y="4296233"/>
            <a:ext cx="124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hash </a:t>
            </a:r>
            <a:r>
              <a:rPr lang="en-US" dirty="0" err="1"/>
              <a:t>func</a:t>
            </a:r>
            <a:r>
              <a:rPr lang="en-US" dirty="0"/>
              <a:t>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05CAF79-44E1-1D53-7037-B24906056A3C}"/>
              </a:ext>
            </a:extLst>
          </p:cNvPr>
          <p:cNvSpPr/>
          <p:nvPr/>
        </p:nvSpPr>
        <p:spPr>
          <a:xfrm>
            <a:off x="6857191" y="4699186"/>
            <a:ext cx="833763" cy="2008250"/>
          </a:xfrm>
          <a:prstGeom prst="rect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75000"/>
              </a:schemeClr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6" name="Table 38">
            <a:extLst>
              <a:ext uri="{FF2B5EF4-FFF2-40B4-BE49-F238E27FC236}">
                <a16:creationId xmlns:a16="http://schemas.microsoft.com/office/drawing/2014/main" id="{4663DC2B-D0C4-5027-4877-2EB4512A0933}"/>
              </a:ext>
            </a:extLst>
          </p:cNvPr>
          <p:cNvGraphicFramePr>
            <a:graphicFrameLocks noGrp="1"/>
          </p:cNvGraphicFramePr>
          <p:nvPr/>
        </p:nvGraphicFramePr>
        <p:xfrm>
          <a:off x="7946962" y="4741001"/>
          <a:ext cx="1135952" cy="19246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4030">
                  <a:extLst>
                    <a:ext uri="{9D8B030D-6E8A-4147-A177-3AD203B41FA5}">
                      <a16:colId xmlns:a16="http://schemas.microsoft.com/office/drawing/2014/main" val="1540234469"/>
                    </a:ext>
                  </a:extLst>
                </a:gridCol>
                <a:gridCol w="641922">
                  <a:extLst>
                    <a:ext uri="{9D8B030D-6E8A-4147-A177-3AD203B41FA5}">
                      <a16:colId xmlns:a16="http://schemas.microsoft.com/office/drawing/2014/main" val="1011578133"/>
                    </a:ext>
                  </a:extLst>
                </a:gridCol>
              </a:tblGrid>
              <a:tr h="384924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Karim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777772"/>
                  </a:ext>
                </a:extLst>
              </a:tr>
              <a:tr h="384924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8361"/>
                  </a:ext>
                </a:extLst>
              </a:tr>
              <a:tr h="384924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Alice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5926914"/>
                  </a:ext>
                </a:extLst>
              </a:tr>
              <a:tr h="384924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Noura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591921"/>
                  </a:ext>
                </a:extLst>
              </a:tr>
              <a:tr h="384924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299017"/>
                  </a:ext>
                </a:extLst>
              </a:tr>
            </a:tbl>
          </a:graphicData>
        </a:graphic>
      </p:graphicFrame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36F4CB13-6C18-76BB-7B2B-21017DAB2CE4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6598472" y="5073046"/>
            <a:ext cx="1348490" cy="63026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3B2A93E1-B2EC-89DC-70E1-535D00885219}"/>
              </a:ext>
            </a:extLst>
          </p:cNvPr>
          <p:cNvCxnSpPr>
            <a:cxnSpLocks/>
          </p:cNvCxnSpPr>
          <p:nvPr/>
        </p:nvCxnSpPr>
        <p:spPr>
          <a:xfrm>
            <a:off x="6578949" y="5749526"/>
            <a:ext cx="1371600" cy="31666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4291883E-0030-2F90-5471-012DDDF939E0}"/>
              </a:ext>
            </a:extLst>
          </p:cNvPr>
          <p:cNvCxnSpPr>
            <a:cxnSpLocks/>
          </p:cNvCxnSpPr>
          <p:nvPr/>
        </p:nvCxnSpPr>
        <p:spPr>
          <a:xfrm flipV="1">
            <a:off x="6598472" y="4888332"/>
            <a:ext cx="1371600" cy="1537538"/>
          </a:xfrm>
          <a:prstGeom prst="bentConnector3">
            <a:avLst>
              <a:gd name="adj1" fmla="val 56306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hlinkClick r:id="rId6"/>
            <a:extLst>
              <a:ext uri="{FF2B5EF4-FFF2-40B4-BE49-F238E27FC236}">
                <a16:creationId xmlns:a16="http://schemas.microsoft.com/office/drawing/2014/main" id="{C73E4209-F629-ABA2-0A46-082A5612D7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8725" y="4975289"/>
            <a:ext cx="933923" cy="1219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3806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A938BE-47BD-4745-9337-0680DF1A0585}"/>
              </a:ext>
            </a:extLst>
          </p:cNvPr>
          <p:cNvSpPr txBox="1"/>
          <p:nvPr/>
        </p:nvSpPr>
        <p:spPr>
          <a:xfrm>
            <a:off x="19126" y="25400"/>
            <a:ext cx="9089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457200"/>
            <a:r>
              <a:rPr lang="en-US" sz="3200" kern="0" dirty="0">
                <a:solidFill>
                  <a:srgbClr val="000000"/>
                </a:solidFill>
                <a:latin typeface="Arial"/>
                <a:cs typeface="Arial"/>
              </a:rPr>
              <a:t>Two Popular Modern Graph Data Models</a:t>
            </a:r>
            <a:endParaRPr lang="en-US" sz="32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9251331-9C82-D1BD-081A-4D5D76C95B58}"/>
              </a:ext>
            </a:extLst>
          </p:cNvPr>
          <p:cNvSpPr txBox="1"/>
          <p:nvPr/>
        </p:nvSpPr>
        <p:spPr>
          <a:xfrm>
            <a:off x="5332184" y="1184111"/>
            <a:ext cx="3066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RDF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CA05D1C-C03B-1DEB-2A17-6B6B8493CC16}"/>
              </a:ext>
            </a:extLst>
          </p:cNvPr>
          <p:cNvSpPr txBox="1"/>
          <p:nvPr/>
        </p:nvSpPr>
        <p:spPr>
          <a:xfrm>
            <a:off x="362928" y="1184111"/>
            <a:ext cx="3066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Property Graphs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8806EFE-A468-680C-397F-6EC5CCEB2941}"/>
              </a:ext>
            </a:extLst>
          </p:cNvPr>
          <p:cNvGrpSpPr/>
          <p:nvPr/>
        </p:nvGrpSpPr>
        <p:grpSpPr>
          <a:xfrm>
            <a:off x="4984995" y="1977804"/>
            <a:ext cx="3763652" cy="553998"/>
            <a:chOff x="5065776" y="4162220"/>
            <a:chExt cx="3763652" cy="553998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454A53AE-868F-8D60-AB68-32441E65202D}"/>
                </a:ext>
              </a:extLst>
            </p:cNvPr>
            <p:cNvSpPr/>
            <p:nvPr/>
          </p:nvSpPr>
          <p:spPr>
            <a:xfrm>
              <a:off x="5065776" y="4385478"/>
              <a:ext cx="1186192" cy="330740"/>
            </a:xfrm>
            <a:prstGeom prst="roundRect">
              <a:avLst/>
            </a:prstGeom>
            <a:solidFill>
              <a:schemeClr val="lt1"/>
            </a:solidFill>
            <a:ln w="19050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subject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EBEE68BA-ABC8-56A3-F7E1-B45A388D40E8}"/>
                </a:ext>
              </a:extLst>
            </p:cNvPr>
            <p:cNvSpPr/>
            <p:nvPr/>
          </p:nvSpPr>
          <p:spPr>
            <a:xfrm>
              <a:off x="7640708" y="4385478"/>
              <a:ext cx="1188720" cy="330740"/>
            </a:xfrm>
            <a:prstGeom prst="roundRect">
              <a:avLst/>
            </a:prstGeom>
            <a:solidFill>
              <a:schemeClr val="lt1"/>
            </a:solidFill>
            <a:ln w="19050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object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A2F09C3-07F0-F027-6168-189E8B457D4B}"/>
                </a:ext>
              </a:extLst>
            </p:cNvPr>
            <p:cNvCxnSpPr>
              <a:cxnSpLocks/>
              <a:stCxn id="20" idx="3"/>
              <a:endCxn id="21" idx="1"/>
            </p:cNvCxnSpPr>
            <p:nvPr/>
          </p:nvCxnSpPr>
          <p:spPr>
            <a:xfrm>
              <a:off x="6251968" y="4550848"/>
              <a:ext cx="138874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64299AB-EE08-8452-4C68-529E741B1AF2}"/>
                </a:ext>
              </a:extLst>
            </p:cNvPr>
            <p:cNvSpPr txBox="1"/>
            <p:nvPr/>
          </p:nvSpPr>
          <p:spPr>
            <a:xfrm>
              <a:off x="6434615" y="4162220"/>
              <a:ext cx="101000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predicate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7675B24-C000-ABEF-7262-71C6CBC972B4}"/>
              </a:ext>
            </a:extLst>
          </p:cNvPr>
          <p:cNvGrpSpPr/>
          <p:nvPr/>
        </p:nvGrpSpPr>
        <p:grpSpPr>
          <a:xfrm>
            <a:off x="172063" y="1774743"/>
            <a:ext cx="3780135" cy="1005840"/>
            <a:chOff x="252844" y="4656394"/>
            <a:chExt cx="3780135" cy="100584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D30C7BC-7B65-B7A7-9CD8-542416C40F40}"/>
                </a:ext>
              </a:extLst>
            </p:cNvPr>
            <p:cNvCxnSpPr>
              <a:cxnSpLocks/>
              <a:stCxn id="3" idx="6"/>
              <a:endCxn id="29" idx="2"/>
            </p:cNvCxnSpPr>
            <p:nvPr/>
          </p:nvCxnSpPr>
          <p:spPr>
            <a:xfrm>
              <a:off x="1337216" y="5159314"/>
              <a:ext cx="15698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9AC4D0C3-7AA3-89D5-66CC-37A47743AA74}"/>
                </a:ext>
              </a:extLst>
            </p:cNvPr>
            <p:cNvSpPr/>
            <p:nvPr/>
          </p:nvSpPr>
          <p:spPr>
            <a:xfrm>
              <a:off x="331376" y="4656394"/>
              <a:ext cx="1005840" cy="10058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6C723CF-F6FB-A242-2B83-E305BD1F09AB}"/>
                </a:ext>
              </a:extLst>
            </p:cNvPr>
            <p:cNvSpPr/>
            <p:nvPr/>
          </p:nvSpPr>
          <p:spPr>
            <a:xfrm>
              <a:off x="252844" y="4708403"/>
              <a:ext cx="1186968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500" kern="0" dirty="0">
                  <a:latin typeface="Arial"/>
                  <a:cs typeface="Arial"/>
                </a:rPr>
                <a:t>labels </a:t>
              </a:r>
            </a:p>
            <a:p>
              <a:pPr algn="ctr"/>
              <a:r>
                <a:rPr lang="en-US" sz="1500" kern="0" dirty="0">
                  <a:latin typeface="Arial"/>
                  <a:cs typeface="Arial"/>
                </a:rPr>
                <a:t>&amp;</a:t>
              </a:r>
            </a:p>
            <a:p>
              <a:pPr algn="ctr"/>
              <a:r>
                <a:rPr lang="en-US" sz="1500" kern="0" dirty="0">
                  <a:latin typeface="Arial"/>
                  <a:cs typeface="Arial"/>
                </a:rPr>
                <a:t>properties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BBFF2EB-C4DF-B7C4-BB68-C938AE00C97C}"/>
                </a:ext>
              </a:extLst>
            </p:cNvPr>
            <p:cNvSpPr/>
            <p:nvPr/>
          </p:nvSpPr>
          <p:spPr>
            <a:xfrm>
              <a:off x="2907083" y="4656394"/>
              <a:ext cx="1005840" cy="10058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55187C3-88BE-4B31-CCA2-B6EED4188645}"/>
                </a:ext>
              </a:extLst>
            </p:cNvPr>
            <p:cNvSpPr/>
            <p:nvPr/>
          </p:nvSpPr>
          <p:spPr>
            <a:xfrm>
              <a:off x="2801012" y="4708403"/>
              <a:ext cx="1231967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500" kern="0" dirty="0">
                  <a:latin typeface="Arial"/>
                  <a:cs typeface="Arial"/>
                </a:rPr>
                <a:t>labels </a:t>
              </a:r>
            </a:p>
            <a:p>
              <a:pPr algn="ctr"/>
              <a:r>
                <a:rPr lang="en-US" sz="1500" kern="0" dirty="0">
                  <a:latin typeface="Arial"/>
                  <a:cs typeface="Arial"/>
                </a:rPr>
                <a:t>&amp; </a:t>
              </a:r>
            </a:p>
            <a:p>
              <a:pPr algn="ctr"/>
              <a:r>
                <a:rPr lang="en-US" sz="1500" kern="0" dirty="0">
                  <a:latin typeface="Arial"/>
                  <a:cs typeface="Arial"/>
                </a:rPr>
                <a:t>properties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A058B83-8139-1B49-F109-9C9CCA895B92}"/>
                </a:ext>
              </a:extLst>
            </p:cNvPr>
            <p:cNvSpPr/>
            <p:nvPr/>
          </p:nvSpPr>
          <p:spPr>
            <a:xfrm>
              <a:off x="1202283" y="4756222"/>
              <a:ext cx="183921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500" kern="0" dirty="0">
                  <a:latin typeface="Arial"/>
                  <a:cs typeface="Arial"/>
                </a:rPr>
                <a:t>labels &amp; attributes</a:t>
              </a:r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DEC877-A25C-E57D-D97F-C23D7937C51D}"/>
              </a:ext>
            </a:extLst>
          </p:cNvPr>
          <p:cNvCxnSpPr/>
          <p:nvPr/>
        </p:nvCxnSpPr>
        <p:spPr>
          <a:xfrm>
            <a:off x="-6509" y="705597"/>
            <a:ext cx="9144000" cy="0"/>
          </a:xfrm>
          <a:prstGeom prst="line">
            <a:avLst/>
          </a:prstGeom>
          <a:ln w="57150" cmpd="thickThin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A40C1A-582F-A952-081A-DAAAE440344F}"/>
              </a:ext>
            </a:extLst>
          </p:cNvPr>
          <p:cNvGrpSpPr/>
          <p:nvPr/>
        </p:nvGrpSpPr>
        <p:grpSpPr>
          <a:xfrm>
            <a:off x="172063" y="3615954"/>
            <a:ext cx="3977251" cy="1582222"/>
            <a:chOff x="1397386" y="2982850"/>
            <a:chExt cx="6797609" cy="2945447"/>
          </a:xfrm>
        </p:grpSpPr>
        <p:pic>
          <p:nvPicPr>
            <p:cNvPr id="13" name="Picture 12">
              <a:hlinkClick r:id="rId4"/>
              <a:extLst>
                <a:ext uri="{FF2B5EF4-FFF2-40B4-BE49-F238E27FC236}">
                  <a16:creationId xmlns:a16="http://schemas.microsoft.com/office/drawing/2014/main" id="{CB9CC44B-44BB-0BF9-CE59-8DB030DD7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68021" y="2982850"/>
              <a:ext cx="2579764" cy="727063"/>
            </a:xfrm>
            <a:prstGeom prst="rect">
              <a:avLst/>
            </a:prstGeom>
          </p:spPr>
        </p:pic>
        <p:pic>
          <p:nvPicPr>
            <p:cNvPr id="14" name="Picture 13" descr="neo4j-icon.png">
              <a:extLst>
                <a:ext uri="{FF2B5EF4-FFF2-40B4-BE49-F238E27FC236}">
                  <a16:creationId xmlns:a16="http://schemas.microsoft.com/office/drawing/2014/main" id="{DE138BFB-22CF-8466-85C5-1B3E41414D1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7386" y="3793408"/>
              <a:ext cx="2133598" cy="914399"/>
            </a:xfrm>
            <a:prstGeom prst="rect">
              <a:avLst/>
            </a:prstGeom>
          </p:spPr>
        </p:pic>
        <p:pic>
          <p:nvPicPr>
            <p:cNvPr id="18" name="Picture 17" descr="tiger-graph-icon.png">
              <a:extLst>
                <a:ext uri="{FF2B5EF4-FFF2-40B4-BE49-F238E27FC236}">
                  <a16:creationId xmlns:a16="http://schemas.microsoft.com/office/drawing/2014/main" id="{65EBA950-89B8-B3D7-036E-7D9FB6C96A7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4604" y="4193070"/>
              <a:ext cx="1866619" cy="727063"/>
            </a:xfrm>
            <a:prstGeom prst="rect">
              <a:avLst/>
            </a:prstGeom>
          </p:spPr>
        </p:pic>
        <p:pic>
          <p:nvPicPr>
            <p:cNvPr id="24" name="Picture 23" descr="neptune.png">
              <a:extLst>
                <a:ext uri="{FF2B5EF4-FFF2-40B4-BE49-F238E27FC236}">
                  <a16:creationId xmlns:a16="http://schemas.microsoft.com/office/drawing/2014/main" id="{4E9943B3-D709-5520-B41E-6C4594C127A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5015" y="5028385"/>
              <a:ext cx="1325881" cy="70207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FAA3C8C-C000-E770-CEBB-CA867F15E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61395" y="3564809"/>
              <a:ext cx="2133600" cy="13716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CD16459-AFE8-ABD3-0D0C-5508E0F38C7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59012" y="5013897"/>
              <a:ext cx="1899248" cy="914400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2BC987BD-847F-107E-722E-C2EAF8ACDC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1712" y="3615954"/>
            <a:ext cx="1726935" cy="360958"/>
          </a:xfrm>
          <a:prstGeom prst="rect">
            <a:avLst/>
          </a:prstGeom>
        </p:spPr>
      </p:pic>
      <p:pic>
        <p:nvPicPr>
          <p:cNvPr id="28" name="Picture 27" descr="neptune.png">
            <a:extLst>
              <a:ext uri="{FF2B5EF4-FFF2-40B4-BE49-F238E27FC236}">
                <a16:creationId xmlns:a16="http://schemas.microsoft.com/office/drawing/2014/main" id="{436C4134-683F-78A4-9E8E-B674859F92DE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843" y="3615954"/>
            <a:ext cx="1159776" cy="528120"/>
          </a:xfrm>
          <a:prstGeom prst="rect">
            <a:avLst/>
          </a:prstGeom>
        </p:spPr>
      </p:pic>
      <p:pic>
        <p:nvPicPr>
          <p:cNvPr id="31" name="Picture 30" descr="A cartoon dog running with a yellow star&#10;&#10;Description automatically generated">
            <a:extLst>
              <a:ext uri="{FF2B5EF4-FFF2-40B4-BE49-F238E27FC236}">
                <a16:creationId xmlns:a16="http://schemas.microsoft.com/office/drawing/2014/main" id="{B8CB67C1-016E-3DF9-8B72-7C6D11BA3A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65557" y="4238265"/>
            <a:ext cx="1685339" cy="88072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2ECF2CE-8FEF-9839-6C03-3F9B42C39F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97645" y="4336011"/>
            <a:ext cx="1905000" cy="660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278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A938BE-47BD-4745-9337-0680DF1A0585}"/>
              </a:ext>
            </a:extLst>
          </p:cNvPr>
          <p:cNvSpPr txBox="1"/>
          <p:nvPr/>
        </p:nvSpPr>
        <p:spPr>
          <a:xfrm>
            <a:off x="19126" y="25400"/>
            <a:ext cx="9089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457200"/>
            <a:r>
              <a:rPr lang="en-US" sz="3200" kern="0" dirty="0">
                <a:solidFill>
                  <a:srgbClr val="000000"/>
                </a:solidFill>
                <a:latin typeface="Arial"/>
                <a:cs typeface="Arial"/>
              </a:rPr>
              <a:t>Outline</a:t>
            </a:r>
            <a:endParaRPr lang="en-US" sz="32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DEC877-A25C-E57D-D97F-C23D7937C51D}"/>
              </a:ext>
            </a:extLst>
          </p:cNvPr>
          <p:cNvCxnSpPr/>
          <p:nvPr/>
        </p:nvCxnSpPr>
        <p:spPr>
          <a:xfrm>
            <a:off x="-6509" y="705597"/>
            <a:ext cx="9144000" cy="0"/>
          </a:xfrm>
          <a:prstGeom prst="line">
            <a:avLst/>
          </a:prstGeom>
          <a:ln w="57150" cmpd="thickThin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79B6E51-985B-9834-3FAA-56FAD2B75F68}"/>
              </a:ext>
            </a:extLst>
          </p:cNvPr>
          <p:cNvSpPr txBox="1"/>
          <p:nvPr/>
        </p:nvSpPr>
        <p:spPr>
          <a:xfrm>
            <a:off x="-30302" y="660627"/>
            <a:ext cx="9138853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kern="0" dirty="0">
                <a:latin typeface="Arial"/>
                <a:cs typeface="Arial"/>
              </a:rPr>
              <a:t>Property Graphs Overview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kern="0" dirty="0">
                <a:latin typeface="Arial"/>
                <a:cs typeface="Arial"/>
              </a:rPr>
              <a:t>RDF Overview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279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A938BE-47BD-4745-9337-0680DF1A0585}"/>
              </a:ext>
            </a:extLst>
          </p:cNvPr>
          <p:cNvSpPr txBox="1"/>
          <p:nvPr/>
        </p:nvSpPr>
        <p:spPr>
          <a:xfrm>
            <a:off x="19126" y="25400"/>
            <a:ext cx="9089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457200"/>
            <a:r>
              <a:rPr lang="en-US" sz="3200" kern="0" dirty="0">
                <a:solidFill>
                  <a:srgbClr val="000000"/>
                </a:solidFill>
                <a:latin typeface="Arial"/>
                <a:cs typeface="Arial"/>
              </a:rPr>
              <a:t>Outline</a:t>
            </a:r>
            <a:endParaRPr lang="en-US" sz="32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DEC877-A25C-E57D-D97F-C23D7937C51D}"/>
              </a:ext>
            </a:extLst>
          </p:cNvPr>
          <p:cNvCxnSpPr/>
          <p:nvPr/>
        </p:nvCxnSpPr>
        <p:spPr>
          <a:xfrm>
            <a:off x="-6509" y="705597"/>
            <a:ext cx="9144000" cy="0"/>
          </a:xfrm>
          <a:prstGeom prst="line">
            <a:avLst/>
          </a:prstGeom>
          <a:ln w="57150" cmpd="thickThin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79B6E51-985B-9834-3FAA-56FAD2B75F68}"/>
              </a:ext>
            </a:extLst>
          </p:cNvPr>
          <p:cNvSpPr txBox="1"/>
          <p:nvPr/>
        </p:nvSpPr>
        <p:spPr>
          <a:xfrm>
            <a:off x="-30302" y="660627"/>
            <a:ext cx="9138853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kern="0" dirty="0">
                <a:latin typeface="Arial"/>
                <a:cs typeface="Arial"/>
              </a:rPr>
              <a:t>Property Graphs Overview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kern="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RDF Overview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464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9">
            <a:extLst>
              <a:ext uri="{FF2B5EF4-FFF2-40B4-BE49-F238E27FC236}">
                <a16:creationId xmlns:a16="http://schemas.microsoft.com/office/drawing/2014/main" id="{5BFD5A44-ED5C-A0F8-0F01-A0F0C83925E6}"/>
              </a:ext>
            </a:extLst>
          </p:cNvPr>
          <p:cNvGraphicFramePr>
            <a:graphicFrameLocks noGrp="1"/>
          </p:cNvGraphicFramePr>
          <p:nvPr/>
        </p:nvGraphicFramePr>
        <p:xfrm>
          <a:off x="48196" y="1002160"/>
          <a:ext cx="2043557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2930">
                  <a:extLst>
                    <a:ext uri="{9D8B030D-6E8A-4147-A177-3AD203B41FA5}">
                      <a16:colId xmlns:a16="http://schemas.microsoft.com/office/drawing/2014/main" val="445756136"/>
                    </a:ext>
                  </a:extLst>
                </a:gridCol>
                <a:gridCol w="844423">
                  <a:extLst>
                    <a:ext uri="{9D8B030D-6E8A-4147-A177-3AD203B41FA5}">
                      <a16:colId xmlns:a16="http://schemas.microsoft.com/office/drawing/2014/main" val="1750544339"/>
                    </a:ext>
                  </a:extLst>
                </a:gridCol>
                <a:gridCol w="616204">
                  <a:extLst>
                    <a:ext uri="{9D8B030D-6E8A-4147-A177-3AD203B41FA5}">
                      <a16:colId xmlns:a16="http://schemas.microsoft.com/office/drawing/2014/main" val="2365575897"/>
                    </a:ext>
                  </a:extLst>
                </a:gridCol>
              </a:tblGrid>
              <a:tr h="257434">
                <a:tc gridSpan="3"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Account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u="sng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u="sng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915550"/>
                  </a:ext>
                </a:extLst>
              </a:tr>
              <a:tr h="257434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/>
                        <a:t>ID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/>
                        <a:t>owner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 err="1"/>
                        <a:t>ctry</a:t>
                      </a:r>
                      <a:endParaRPr lang="en-US" b="1" u="sng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0700020"/>
                  </a:ext>
                </a:extLst>
              </a:tr>
              <a:tr h="2574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496556"/>
                  </a:ext>
                </a:extLst>
              </a:tr>
              <a:tr h="2574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285377"/>
                  </a:ext>
                </a:extLst>
              </a:tr>
              <a:tr h="2574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315624"/>
                  </a:ext>
                </a:extLst>
              </a:tr>
            </a:tbl>
          </a:graphicData>
        </a:graphic>
      </p:graphicFrame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4A2D03A2-DA2B-5BFB-CABF-154ED70B19EC}"/>
              </a:ext>
            </a:extLst>
          </p:cNvPr>
          <p:cNvGraphicFramePr>
            <a:graphicFrameLocks noGrp="1"/>
          </p:cNvGraphicFramePr>
          <p:nvPr/>
        </p:nvGraphicFramePr>
        <p:xfrm>
          <a:off x="2173274" y="1002160"/>
          <a:ext cx="2255076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4436">
                  <a:extLst>
                    <a:ext uri="{9D8B030D-6E8A-4147-A177-3AD203B41FA5}">
                      <a16:colId xmlns:a16="http://schemas.microsoft.com/office/drawing/2014/main" val="445756136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1750544339"/>
                    </a:ext>
                  </a:extLst>
                </a:gridCol>
                <a:gridCol w="977710">
                  <a:extLst>
                    <a:ext uri="{9D8B030D-6E8A-4147-A177-3AD203B41FA5}">
                      <a16:colId xmlns:a16="http://schemas.microsoft.com/office/drawing/2014/main" val="2218364112"/>
                    </a:ext>
                  </a:extLst>
                </a:gridCol>
              </a:tblGrid>
              <a:tr h="257434">
                <a:tc gridSpan="3">
                  <a:txBody>
                    <a:bodyPr/>
                    <a:lstStyle/>
                    <a:p>
                      <a:pPr algn="ctr"/>
                      <a:r>
                        <a:rPr lang="en-US" b="1" u="sng" dirty="0" err="1"/>
                        <a:t>eTransfer</a:t>
                      </a:r>
                      <a:endParaRPr lang="en-US" b="1" u="sng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u="sng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u="sng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915550"/>
                  </a:ext>
                </a:extLst>
              </a:tr>
              <a:tr h="257434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/>
                        <a:t>from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/>
                        <a:t>to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/>
                        <a:t>amount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0700020"/>
                  </a:ext>
                </a:extLst>
              </a:tr>
              <a:tr h="2574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$700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496556"/>
                  </a:ext>
                </a:extLst>
              </a:tr>
              <a:tr h="2574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285377"/>
                  </a:ext>
                </a:extLst>
              </a:tr>
              <a:tr h="2574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04398"/>
                  </a:ext>
                </a:extLst>
              </a:tr>
            </a:tbl>
          </a:graphicData>
        </a:graphic>
      </p:graphicFrame>
      <p:graphicFrame>
        <p:nvGraphicFramePr>
          <p:cNvPr id="6" name="Table 9">
            <a:extLst>
              <a:ext uri="{FF2B5EF4-FFF2-40B4-BE49-F238E27FC236}">
                <a16:creationId xmlns:a16="http://schemas.microsoft.com/office/drawing/2014/main" id="{6F0ABD5A-D845-3057-2D17-E200436101DB}"/>
              </a:ext>
            </a:extLst>
          </p:cNvPr>
          <p:cNvGraphicFramePr>
            <a:graphicFrameLocks noGrp="1"/>
          </p:cNvGraphicFramePr>
          <p:nvPr/>
        </p:nvGraphicFramePr>
        <p:xfrm>
          <a:off x="4509871" y="1002160"/>
          <a:ext cx="2255076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4436">
                  <a:extLst>
                    <a:ext uri="{9D8B030D-6E8A-4147-A177-3AD203B41FA5}">
                      <a16:colId xmlns:a16="http://schemas.microsoft.com/office/drawing/2014/main" val="445756136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1750544339"/>
                    </a:ext>
                  </a:extLst>
                </a:gridCol>
                <a:gridCol w="977710">
                  <a:extLst>
                    <a:ext uri="{9D8B030D-6E8A-4147-A177-3AD203B41FA5}">
                      <a16:colId xmlns:a16="http://schemas.microsoft.com/office/drawing/2014/main" val="2218364112"/>
                    </a:ext>
                  </a:extLst>
                </a:gridCol>
              </a:tblGrid>
              <a:tr h="257434">
                <a:tc gridSpan="3"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C00000"/>
                          </a:solidFill>
                        </a:rPr>
                        <a:t>wire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u="sng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u="sng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915550"/>
                  </a:ext>
                </a:extLst>
              </a:tr>
              <a:tr h="257434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/>
                        <a:t>from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/>
                        <a:t>to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/>
                        <a:t>amount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0700020"/>
                  </a:ext>
                </a:extLst>
              </a:tr>
              <a:tr h="2574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496556"/>
                  </a:ext>
                </a:extLst>
              </a:tr>
            </a:tbl>
          </a:graphicData>
        </a:graphic>
      </p:graphicFrame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E59C6A3A-86FC-62B1-4E3C-8CC30C443439}"/>
              </a:ext>
            </a:extLst>
          </p:cNvPr>
          <p:cNvGraphicFramePr>
            <a:graphicFrameLocks noGrp="1"/>
          </p:cNvGraphicFramePr>
          <p:nvPr/>
        </p:nvGraphicFramePr>
        <p:xfrm>
          <a:off x="6846467" y="1002160"/>
          <a:ext cx="2255076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4436">
                  <a:extLst>
                    <a:ext uri="{9D8B030D-6E8A-4147-A177-3AD203B41FA5}">
                      <a16:colId xmlns:a16="http://schemas.microsoft.com/office/drawing/2014/main" val="445756136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1750544339"/>
                    </a:ext>
                  </a:extLst>
                </a:gridCol>
                <a:gridCol w="977710">
                  <a:extLst>
                    <a:ext uri="{9D8B030D-6E8A-4147-A177-3AD203B41FA5}">
                      <a16:colId xmlns:a16="http://schemas.microsoft.com/office/drawing/2014/main" val="2218364112"/>
                    </a:ext>
                  </a:extLst>
                </a:gridCol>
              </a:tblGrid>
              <a:tr h="257434">
                <a:tc gridSpan="3"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00B050"/>
                          </a:solidFill>
                        </a:rPr>
                        <a:t>eft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u="sng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u="sng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915550"/>
                  </a:ext>
                </a:extLst>
              </a:tr>
              <a:tr h="257434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/>
                        <a:t>from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/>
                        <a:t>to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/>
                        <a:t>amount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0700020"/>
                  </a:ext>
                </a:extLst>
              </a:tr>
              <a:tr h="2574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49655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6E791D7-4F89-71F9-BA06-3FE9CAF01602}"/>
              </a:ext>
            </a:extLst>
          </p:cNvPr>
          <p:cNvSpPr txBox="1"/>
          <p:nvPr/>
        </p:nvSpPr>
        <p:spPr>
          <a:xfrm>
            <a:off x="19126" y="25400"/>
            <a:ext cx="9089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457200"/>
            <a:r>
              <a:rPr lang="en-US" sz="3200" kern="0" dirty="0">
                <a:solidFill>
                  <a:srgbClr val="000000"/>
                </a:solidFill>
                <a:latin typeface="Arial"/>
                <a:cs typeface="Arial"/>
              </a:rPr>
              <a:t>Property Graph Data Model</a:t>
            </a:r>
            <a:endParaRPr lang="en-US" sz="32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F52B17-B5EE-0E32-E008-2FA2FA3DBBCE}"/>
              </a:ext>
            </a:extLst>
          </p:cNvPr>
          <p:cNvCxnSpPr>
            <a:cxnSpLocks/>
            <a:stCxn id="50" idx="3"/>
            <a:endCxn id="45" idx="7"/>
          </p:cNvCxnSpPr>
          <p:nvPr/>
        </p:nvCxnSpPr>
        <p:spPr>
          <a:xfrm flipH="1">
            <a:off x="2938306" y="4163154"/>
            <a:ext cx="1211808" cy="122409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C5691C0-3A0F-5E81-DF7E-010AACFA39A7}"/>
              </a:ext>
            </a:extLst>
          </p:cNvPr>
          <p:cNvSpPr txBox="1"/>
          <p:nvPr/>
        </p:nvSpPr>
        <p:spPr>
          <a:xfrm rot="18960938">
            <a:off x="2243945" y="4082258"/>
            <a:ext cx="1362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rgbClr val="FF0000"/>
                </a:solidFill>
                <a:latin typeface="Arial"/>
                <a:cs typeface="Arial"/>
              </a:rPr>
              <a:t>wire</a:t>
            </a:r>
          </a:p>
          <a:p>
            <a:pPr algn="ctr"/>
            <a:r>
              <a:rPr lang="en-US" sz="1500" dirty="0" err="1">
                <a:latin typeface="Arial"/>
                <a:cs typeface="Arial"/>
              </a:rPr>
              <a:t>amnt</a:t>
            </a:r>
            <a:r>
              <a:rPr lang="en-US" sz="1500" dirty="0">
                <a:latin typeface="Arial"/>
                <a:cs typeface="Arial"/>
              </a:rPr>
              <a:t>: $200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25B7F88-6613-0911-8B36-B7AFA1DDA6A1}"/>
              </a:ext>
            </a:extLst>
          </p:cNvPr>
          <p:cNvCxnSpPr>
            <a:cxnSpLocks/>
            <a:stCxn id="53" idx="0"/>
            <a:endCxn id="50" idx="6"/>
          </p:cNvCxnSpPr>
          <p:nvPr/>
        </p:nvCxnSpPr>
        <p:spPr>
          <a:xfrm flipH="1" flipV="1">
            <a:off x="5172555" y="3738398"/>
            <a:ext cx="1459893" cy="1473366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BB7BD9A-3D00-7840-7424-CF1924F02892}"/>
              </a:ext>
            </a:extLst>
          </p:cNvPr>
          <p:cNvCxnSpPr>
            <a:cxnSpLocks/>
            <a:stCxn id="50" idx="2"/>
            <a:endCxn id="45" idx="0"/>
          </p:cNvCxnSpPr>
          <p:nvPr/>
        </p:nvCxnSpPr>
        <p:spPr>
          <a:xfrm flipH="1">
            <a:off x="2514797" y="3738398"/>
            <a:ext cx="1459894" cy="1472906"/>
          </a:xfrm>
          <a:prstGeom prst="straightConnector1">
            <a:avLst/>
          </a:prstGeom>
          <a:ln>
            <a:solidFill>
              <a:srgbClr val="C0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06A67AA-5CFE-B54A-01D1-743659B8440B}"/>
              </a:ext>
            </a:extLst>
          </p:cNvPr>
          <p:cNvCxnSpPr>
            <a:cxnSpLocks/>
            <a:stCxn id="45" idx="6"/>
            <a:endCxn id="53" idx="2"/>
          </p:cNvCxnSpPr>
          <p:nvPr/>
        </p:nvCxnSpPr>
        <p:spPr>
          <a:xfrm>
            <a:off x="3113729" y="5812001"/>
            <a:ext cx="2919787" cy="46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D752EF0-ACC7-801B-B2BD-F292890B4F4B}"/>
              </a:ext>
            </a:extLst>
          </p:cNvPr>
          <p:cNvSpPr txBox="1"/>
          <p:nvPr/>
        </p:nvSpPr>
        <p:spPr>
          <a:xfrm>
            <a:off x="3928248" y="5812000"/>
            <a:ext cx="1362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>
                <a:latin typeface="Arial"/>
                <a:cs typeface="Arial"/>
              </a:rPr>
              <a:t>eTransfer</a:t>
            </a:r>
            <a:endParaRPr lang="en-US" sz="1500" dirty="0">
              <a:latin typeface="Arial"/>
              <a:cs typeface="Arial"/>
            </a:endParaRPr>
          </a:p>
          <a:p>
            <a:pPr algn="ctr"/>
            <a:r>
              <a:rPr lang="en-US" sz="1500" dirty="0" err="1">
                <a:latin typeface="Arial"/>
                <a:cs typeface="Arial"/>
              </a:rPr>
              <a:t>amnt</a:t>
            </a:r>
            <a:r>
              <a:rPr lang="en-US" sz="1500" dirty="0">
                <a:latin typeface="Arial"/>
                <a:cs typeface="Arial"/>
              </a:rPr>
              <a:t>: $800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7D006-E74B-DA0C-A67C-F0C01879B96A}"/>
              </a:ext>
            </a:extLst>
          </p:cNvPr>
          <p:cNvSpPr txBox="1"/>
          <p:nvPr/>
        </p:nvSpPr>
        <p:spPr>
          <a:xfrm rot="2708143">
            <a:off x="5466516" y="4038418"/>
            <a:ext cx="1362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rgbClr val="00B050"/>
                </a:solidFill>
                <a:latin typeface="Arial"/>
                <a:cs typeface="Arial"/>
              </a:rPr>
              <a:t>eft</a:t>
            </a:r>
          </a:p>
          <a:p>
            <a:pPr algn="ctr"/>
            <a:r>
              <a:rPr lang="en-US" sz="1500" dirty="0" err="1">
                <a:latin typeface="Arial"/>
                <a:cs typeface="Arial"/>
              </a:rPr>
              <a:t>amnt</a:t>
            </a:r>
            <a:r>
              <a:rPr lang="en-US" sz="1500" dirty="0">
                <a:latin typeface="Arial"/>
                <a:cs typeface="Arial"/>
              </a:rPr>
              <a:t>: $500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C960A35-818B-94BF-AE0C-16FE578EE8FC}"/>
              </a:ext>
            </a:extLst>
          </p:cNvPr>
          <p:cNvGrpSpPr/>
          <p:nvPr/>
        </p:nvGrpSpPr>
        <p:grpSpPr>
          <a:xfrm>
            <a:off x="1861074" y="5211304"/>
            <a:ext cx="1297104" cy="1201393"/>
            <a:chOff x="1861074" y="5211304"/>
            <a:chExt cx="1297104" cy="1201393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CE03859-3CF6-9CE1-3CEB-5A3B347CB84B}"/>
                </a:ext>
              </a:extLst>
            </p:cNvPr>
            <p:cNvSpPr/>
            <p:nvPr/>
          </p:nvSpPr>
          <p:spPr>
            <a:xfrm>
              <a:off x="1915865" y="5211304"/>
              <a:ext cx="1197864" cy="1201393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7D1D6C9-2BAA-15B9-A11F-722391EDE870}"/>
                </a:ext>
              </a:extLst>
            </p:cNvPr>
            <p:cNvSpPr txBox="1"/>
            <p:nvPr/>
          </p:nvSpPr>
          <p:spPr>
            <a:xfrm>
              <a:off x="1861074" y="5286604"/>
              <a:ext cx="129710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accent6">
                      <a:lumMod val="75000"/>
                    </a:schemeClr>
                  </a:solidFill>
                  <a:latin typeface="Arial"/>
                  <a:cs typeface="Arial"/>
                </a:rPr>
                <a:t>Account</a:t>
              </a:r>
            </a:p>
            <a:p>
              <a:pPr algn="ctr"/>
              <a:r>
                <a:rPr lang="en-US" sz="1500" dirty="0">
                  <a:latin typeface="Arial"/>
                  <a:cs typeface="Arial"/>
                </a:rPr>
                <a:t>ID: 222</a:t>
              </a:r>
            </a:p>
            <a:p>
              <a:pPr algn="ctr"/>
              <a:r>
                <a:rPr lang="en-US" sz="1500" dirty="0" err="1">
                  <a:latin typeface="Arial"/>
                  <a:cs typeface="Arial"/>
                </a:rPr>
                <a:t>owner:Carol</a:t>
              </a:r>
              <a:endParaRPr lang="en-US" sz="1500" dirty="0">
                <a:latin typeface="Arial"/>
                <a:cs typeface="Arial"/>
              </a:endParaRPr>
            </a:p>
            <a:p>
              <a:pPr algn="ctr"/>
              <a:r>
                <a:rPr lang="en-US" sz="1500" dirty="0" err="1">
                  <a:latin typeface="Arial"/>
                  <a:cs typeface="Arial"/>
                </a:rPr>
                <a:t>ctry</a:t>
              </a:r>
              <a:r>
                <a:rPr lang="en-US" sz="1500" dirty="0">
                  <a:latin typeface="Arial"/>
                  <a:cs typeface="Arial"/>
                </a:rPr>
                <a:t>: USA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6BEC337-8CAC-F816-858D-232D935E6848}"/>
              </a:ext>
            </a:extLst>
          </p:cNvPr>
          <p:cNvGrpSpPr/>
          <p:nvPr/>
        </p:nvGrpSpPr>
        <p:grpSpPr>
          <a:xfrm>
            <a:off x="3930260" y="3137701"/>
            <a:ext cx="1297104" cy="1201393"/>
            <a:chOff x="3930260" y="3137701"/>
            <a:chExt cx="1297104" cy="1201393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6448E86-B75E-3D6D-2593-FF1FCA1A250F}"/>
                </a:ext>
              </a:extLst>
            </p:cNvPr>
            <p:cNvSpPr/>
            <p:nvPr/>
          </p:nvSpPr>
          <p:spPr>
            <a:xfrm>
              <a:off x="3974691" y="3137701"/>
              <a:ext cx="1197864" cy="1201393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AF32407-B552-E6B0-F6E6-ABD8540FEC65}"/>
                </a:ext>
              </a:extLst>
            </p:cNvPr>
            <p:cNvSpPr txBox="1"/>
            <p:nvPr/>
          </p:nvSpPr>
          <p:spPr>
            <a:xfrm>
              <a:off x="3930260" y="3209108"/>
              <a:ext cx="129710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accent6">
                      <a:lumMod val="75000"/>
                    </a:schemeClr>
                  </a:solidFill>
                  <a:latin typeface="Arial"/>
                  <a:cs typeface="Arial"/>
                </a:rPr>
                <a:t>Account</a:t>
              </a:r>
            </a:p>
            <a:p>
              <a:pPr algn="ctr"/>
              <a:r>
                <a:rPr lang="en-US" sz="1500" dirty="0">
                  <a:latin typeface="Arial"/>
                  <a:cs typeface="Arial"/>
                </a:rPr>
                <a:t>ID: 111</a:t>
              </a:r>
            </a:p>
            <a:p>
              <a:pPr algn="ctr"/>
              <a:r>
                <a:rPr lang="en-US" sz="1500" dirty="0" err="1">
                  <a:latin typeface="Arial"/>
                  <a:cs typeface="Arial"/>
                </a:rPr>
                <a:t>owner:Alice</a:t>
              </a:r>
              <a:endParaRPr lang="en-US" sz="1500" dirty="0">
                <a:latin typeface="Arial"/>
                <a:cs typeface="Arial"/>
              </a:endParaRPr>
            </a:p>
            <a:p>
              <a:pPr algn="ctr"/>
              <a:r>
                <a:rPr lang="en-US" sz="1500" dirty="0" err="1">
                  <a:latin typeface="Arial"/>
                  <a:cs typeface="Arial"/>
                </a:rPr>
                <a:t>ctry</a:t>
              </a:r>
              <a:r>
                <a:rPr lang="en-US" sz="1500" dirty="0">
                  <a:latin typeface="Arial"/>
                  <a:cs typeface="Arial"/>
                </a:rPr>
                <a:t>: CA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AB5AC37-843E-E6D6-6F04-077C116A9A0F}"/>
              </a:ext>
            </a:extLst>
          </p:cNvPr>
          <p:cNvGrpSpPr/>
          <p:nvPr/>
        </p:nvGrpSpPr>
        <p:grpSpPr>
          <a:xfrm>
            <a:off x="5985822" y="5211764"/>
            <a:ext cx="1297104" cy="1201393"/>
            <a:chOff x="5985822" y="5211764"/>
            <a:chExt cx="1297104" cy="1201393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E7156B4-F3AB-44DD-0CE8-A2AE21C0EC6F}"/>
                </a:ext>
              </a:extLst>
            </p:cNvPr>
            <p:cNvSpPr/>
            <p:nvPr/>
          </p:nvSpPr>
          <p:spPr>
            <a:xfrm>
              <a:off x="6033516" y="5211764"/>
              <a:ext cx="1197864" cy="1201393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56197E9-513B-2BA5-67A5-D97C2E61EFF3}"/>
                </a:ext>
              </a:extLst>
            </p:cNvPr>
            <p:cNvSpPr txBox="1"/>
            <p:nvPr/>
          </p:nvSpPr>
          <p:spPr>
            <a:xfrm>
              <a:off x="5985822" y="5286604"/>
              <a:ext cx="129710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accent6">
                      <a:lumMod val="75000"/>
                    </a:schemeClr>
                  </a:solidFill>
                  <a:latin typeface="Arial"/>
                  <a:cs typeface="Arial"/>
                </a:rPr>
                <a:t>Account</a:t>
              </a:r>
            </a:p>
            <a:p>
              <a:pPr algn="ctr"/>
              <a:r>
                <a:rPr lang="en-US" sz="1500" dirty="0">
                  <a:latin typeface="Arial"/>
                  <a:cs typeface="Arial"/>
                </a:rPr>
                <a:t>ID: 333</a:t>
              </a:r>
            </a:p>
            <a:p>
              <a:pPr algn="ctr"/>
              <a:r>
                <a:rPr lang="en-US" sz="1500" dirty="0">
                  <a:latin typeface="Arial"/>
                  <a:cs typeface="Arial"/>
                </a:rPr>
                <a:t>owner: Bob</a:t>
              </a:r>
            </a:p>
            <a:p>
              <a:pPr algn="ctr"/>
              <a:r>
                <a:rPr lang="en-US" sz="1500" dirty="0" err="1">
                  <a:latin typeface="Arial"/>
                  <a:cs typeface="Arial"/>
                </a:rPr>
                <a:t>ctry</a:t>
              </a:r>
              <a:r>
                <a:rPr lang="en-US" sz="1500" dirty="0">
                  <a:latin typeface="Arial"/>
                  <a:cs typeface="Arial"/>
                </a:rPr>
                <a:t>: CA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AF177AB5-6A68-4180-D0F2-0ECE6DC3D61E}"/>
              </a:ext>
            </a:extLst>
          </p:cNvPr>
          <p:cNvSpPr txBox="1"/>
          <p:nvPr/>
        </p:nvSpPr>
        <p:spPr>
          <a:xfrm rot="18884833">
            <a:off x="3116357" y="4604511"/>
            <a:ext cx="1362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>
                <a:latin typeface="Arial"/>
                <a:cs typeface="Arial"/>
              </a:rPr>
              <a:t>eTransfer</a:t>
            </a:r>
            <a:endParaRPr lang="en-US" sz="1500" dirty="0">
              <a:latin typeface="Arial"/>
              <a:cs typeface="Arial"/>
            </a:endParaRPr>
          </a:p>
          <a:p>
            <a:pPr algn="ctr"/>
            <a:r>
              <a:rPr lang="en-US" sz="1500" dirty="0" err="1">
                <a:latin typeface="Arial"/>
                <a:cs typeface="Arial"/>
              </a:rPr>
              <a:t>amnt</a:t>
            </a:r>
            <a:r>
              <a:rPr lang="en-US" sz="1500" dirty="0">
                <a:latin typeface="Arial"/>
                <a:cs typeface="Arial"/>
              </a:rPr>
              <a:t>: $700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D699230-3F78-1362-64B3-6BB264D1BBBC}"/>
              </a:ext>
            </a:extLst>
          </p:cNvPr>
          <p:cNvCxnSpPr>
            <a:cxnSpLocks/>
            <a:stCxn id="50" idx="5"/>
            <a:endCxn id="53" idx="1"/>
          </p:cNvCxnSpPr>
          <p:nvPr/>
        </p:nvCxnSpPr>
        <p:spPr>
          <a:xfrm>
            <a:off x="4997132" y="4163154"/>
            <a:ext cx="1211807" cy="122455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45457EC-BC98-4CD6-6784-79958A242521}"/>
              </a:ext>
            </a:extLst>
          </p:cNvPr>
          <p:cNvSpPr txBox="1"/>
          <p:nvPr/>
        </p:nvSpPr>
        <p:spPr>
          <a:xfrm rot="2767708">
            <a:off x="4688192" y="4635148"/>
            <a:ext cx="1362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>
                <a:latin typeface="Arial"/>
                <a:cs typeface="Arial"/>
              </a:rPr>
              <a:t>eTransfer</a:t>
            </a:r>
            <a:endParaRPr lang="en-US" sz="1500" dirty="0">
              <a:latin typeface="Arial"/>
              <a:cs typeface="Arial"/>
            </a:endParaRPr>
          </a:p>
          <a:p>
            <a:pPr algn="ctr"/>
            <a:r>
              <a:rPr lang="en-US" sz="1500" dirty="0" err="1">
                <a:latin typeface="Arial"/>
                <a:cs typeface="Arial"/>
              </a:rPr>
              <a:t>amnt</a:t>
            </a:r>
            <a:r>
              <a:rPr lang="en-US" sz="1500" dirty="0">
                <a:latin typeface="Arial"/>
                <a:cs typeface="Arial"/>
              </a:rPr>
              <a:t>: $400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6AE1F3D-718D-B7A5-7944-1ACDE2BCFF80}"/>
              </a:ext>
            </a:extLst>
          </p:cNvPr>
          <p:cNvCxnSpPr/>
          <p:nvPr/>
        </p:nvCxnSpPr>
        <p:spPr>
          <a:xfrm>
            <a:off x="-6509" y="705597"/>
            <a:ext cx="9144000" cy="0"/>
          </a:xfrm>
          <a:prstGeom prst="line">
            <a:avLst/>
          </a:prstGeom>
          <a:ln w="57150" cmpd="thickThin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22033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80" grpId="0"/>
      <p:bldP spid="11" grpId="0"/>
      <p:bldP spid="72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E791D7-4F89-71F9-BA06-3FE9CAF01602}"/>
              </a:ext>
            </a:extLst>
          </p:cNvPr>
          <p:cNvSpPr txBox="1"/>
          <p:nvPr/>
        </p:nvSpPr>
        <p:spPr>
          <a:xfrm>
            <a:off x="19126" y="25400"/>
            <a:ext cx="9089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457200"/>
            <a:r>
              <a:rPr lang="en-US" sz="3200" kern="0" dirty="0">
                <a:solidFill>
                  <a:srgbClr val="000000"/>
                </a:solidFill>
                <a:latin typeface="Arial"/>
                <a:cs typeface="Arial"/>
              </a:rPr>
              <a:t>Property Graph Database Query Languages</a:t>
            </a:r>
            <a:endParaRPr lang="en-US" sz="32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8ADE7B-4A12-6F0E-0212-B2FB40111DE1}"/>
              </a:ext>
            </a:extLst>
          </p:cNvPr>
          <p:cNvSpPr txBox="1"/>
          <p:nvPr/>
        </p:nvSpPr>
        <p:spPr>
          <a:xfrm>
            <a:off x="1795883" y="1081029"/>
            <a:ext cx="63238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a:Account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)-[</a:t>
            </a:r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t:eTransfer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r>
              <a:rPr lang="en-US" sz="1900" dirty="0">
                <a:latin typeface="Times" pitchFamily="2" charset="0"/>
                <a:cs typeface="Arial" panose="020B0604020202020204" pitchFamily="34" charset="0"/>
              </a:rPr>
              <a:t>-&gt;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b:Account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a.owner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= Alice</a:t>
            </a:r>
          </a:p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b.owner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average(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t.amount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avg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C70A41-3B8A-835E-2CA4-16FE763B04DB}"/>
              </a:ext>
            </a:extLst>
          </p:cNvPr>
          <p:cNvCxnSpPr>
            <a:cxnSpLocks/>
          </p:cNvCxnSpPr>
          <p:nvPr/>
        </p:nvCxnSpPr>
        <p:spPr>
          <a:xfrm flipH="1">
            <a:off x="1169057" y="1265695"/>
            <a:ext cx="5759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74FBCA3-D55B-C557-6AEC-1A4B8CC5AE5C}"/>
              </a:ext>
            </a:extLst>
          </p:cNvPr>
          <p:cNvSpPr txBox="1"/>
          <p:nvPr/>
        </p:nvSpPr>
        <p:spPr>
          <a:xfrm>
            <a:off x="0" y="1379480"/>
            <a:ext cx="1235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64BA02-DC9F-48A9-2D5E-0B4EB79A98DC}"/>
              </a:ext>
            </a:extLst>
          </p:cNvPr>
          <p:cNvSpPr txBox="1"/>
          <p:nvPr/>
        </p:nvSpPr>
        <p:spPr>
          <a:xfrm>
            <a:off x="0" y="1724098"/>
            <a:ext cx="1235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0768AE-3A19-97E7-0C6B-00AF2A41F167}"/>
              </a:ext>
            </a:extLst>
          </p:cNvPr>
          <p:cNvSpPr txBox="1"/>
          <p:nvPr/>
        </p:nvSpPr>
        <p:spPr>
          <a:xfrm>
            <a:off x="19126" y="1081029"/>
            <a:ext cx="1235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1703455-4943-1B74-B5A8-229FD5A09EF7}"/>
              </a:ext>
            </a:extLst>
          </p:cNvPr>
          <p:cNvCxnSpPr>
            <a:cxnSpLocks/>
          </p:cNvCxnSpPr>
          <p:nvPr/>
        </p:nvCxnSpPr>
        <p:spPr>
          <a:xfrm flipH="1">
            <a:off x="1169057" y="1588860"/>
            <a:ext cx="5759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592B669-1FC4-3FB3-DD01-BECDFF0CA307}"/>
              </a:ext>
            </a:extLst>
          </p:cNvPr>
          <p:cNvCxnSpPr>
            <a:cxnSpLocks/>
          </p:cNvCxnSpPr>
          <p:nvPr/>
        </p:nvCxnSpPr>
        <p:spPr>
          <a:xfrm flipH="1">
            <a:off x="1169057" y="1907722"/>
            <a:ext cx="5759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C45E98F-B5E2-14DF-54DC-D64DAA9F81BC}"/>
              </a:ext>
            </a:extLst>
          </p:cNvPr>
          <p:cNvSpPr txBox="1"/>
          <p:nvPr/>
        </p:nvSpPr>
        <p:spPr>
          <a:xfrm>
            <a:off x="-30302" y="2103489"/>
            <a:ext cx="9138853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SQL-like 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2A6A375E-1A8A-3CA0-DF52-BCA0B350B742}"/>
              </a:ext>
            </a:extLst>
          </p:cNvPr>
          <p:cNvGraphicFramePr>
            <a:graphicFrameLocks noGrp="1"/>
          </p:cNvGraphicFramePr>
          <p:nvPr/>
        </p:nvGraphicFramePr>
        <p:xfrm>
          <a:off x="3775202" y="2770375"/>
          <a:ext cx="1593596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0666">
                  <a:extLst>
                    <a:ext uri="{9D8B030D-6E8A-4147-A177-3AD203B41FA5}">
                      <a16:colId xmlns:a16="http://schemas.microsoft.com/office/drawing/2014/main" val="4150459859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33584330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 err="1"/>
                        <a:t>b.owner</a:t>
                      </a:r>
                      <a:endParaRPr lang="en-US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/>
                        <a:t>avg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32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748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0927883"/>
                  </a:ext>
                </a:extLst>
              </a:tr>
            </a:tbl>
          </a:graphicData>
        </a:graphic>
      </p:graphicFrame>
      <p:grpSp>
        <p:nvGrpSpPr>
          <p:cNvPr id="33" name="Group 32">
            <a:extLst>
              <a:ext uri="{FF2B5EF4-FFF2-40B4-BE49-F238E27FC236}">
                <a16:creationId xmlns:a16="http://schemas.microsoft.com/office/drawing/2014/main" id="{DF8262CA-2939-D6A5-ECE2-3C682471589B}"/>
              </a:ext>
            </a:extLst>
          </p:cNvPr>
          <p:cNvGrpSpPr/>
          <p:nvPr/>
        </p:nvGrpSpPr>
        <p:grpSpPr>
          <a:xfrm>
            <a:off x="2409341" y="4795451"/>
            <a:ext cx="4325319" cy="1409571"/>
            <a:chOff x="2347703" y="3036318"/>
            <a:chExt cx="4325319" cy="1409571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E4FF674-D6E9-496A-D72A-95F3F10F79B8}"/>
                </a:ext>
              </a:extLst>
            </p:cNvPr>
            <p:cNvSpPr/>
            <p:nvPr/>
          </p:nvSpPr>
          <p:spPr>
            <a:xfrm>
              <a:off x="2462346" y="3385185"/>
              <a:ext cx="1060704" cy="10607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980160-D9AE-6E80-5D52-D2711F45F8B7}"/>
                </a:ext>
              </a:extLst>
            </p:cNvPr>
            <p:cNvSpPr txBox="1"/>
            <p:nvPr/>
          </p:nvSpPr>
          <p:spPr>
            <a:xfrm>
              <a:off x="2347703" y="3629394"/>
              <a:ext cx="129710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accent6">
                      <a:lumMod val="75000"/>
                    </a:schemeClr>
                  </a:solidFill>
                  <a:latin typeface="Arial"/>
                  <a:cs typeface="Arial"/>
                </a:rPr>
                <a:t>Account</a:t>
              </a:r>
            </a:p>
            <a:p>
              <a:pPr algn="ctr"/>
              <a:r>
                <a:rPr lang="en-US" sz="1500" dirty="0" err="1">
                  <a:latin typeface="Arial"/>
                  <a:cs typeface="Arial"/>
                </a:rPr>
                <a:t>owner:Alice</a:t>
              </a:r>
              <a:endParaRPr lang="en-US" sz="1500" dirty="0">
                <a:latin typeface="Arial"/>
                <a:cs typeface="Arial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8C6FC68-A48A-9927-3BF3-6D775C1F1D32}"/>
                </a:ext>
              </a:extLst>
            </p:cNvPr>
            <p:cNvSpPr/>
            <p:nvPr/>
          </p:nvSpPr>
          <p:spPr>
            <a:xfrm>
              <a:off x="5483788" y="3385185"/>
              <a:ext cx="1060704" cy="10607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B65EAF3-6626-8BB6-42E6-8A53A6B27827}"/>
                </a:ext>
              </a:extLst>
            </p:cNvPr>
            <p:cNvSpPr txBox="1"/>
            <p:nvPr/>
          </p:nvSpPr>
          <p:spPr>
            <a:xfrm>
              <a:off x="5375918" y="3629394"/>
              <a:ext cx="129710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accent6">
                      <a:lumMod val="75000"/>
                    </a:schemeClr>
                  </a:solidFill>
                  <a:latin typeface="Arial"/>
                  <a:cs typeface="Arial"/>
                </a:rPr>
                <a:t>Account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3F43B35-ACA0-8D75-EA3D-B03696FC5CF4}"/>
                </a:ext>
              </a:extLst>
            </p:cNvPr>
            <p:cNvCxnSpPr>
              <a:cxnSpLocks/>
              <a:stCxn id="7" idx="6"/>
              <a:endCxn id="10" idx="2"/>
            </p:cNvCxnSpPr>
            <p:nvPr/>
          </p:nvCxnSpPr>
          <p:spPr>
            <a:xfrm>
              <a:off x="3523050" y="3915537"/>
              <a:ext cx="196073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3BA6AE1-6955-867F-ED7C-EB9E3B63AC45}"/>
                </a:ext>
              </a:extLst>
            </p:cNvPr>
            <p:cNvSpPr txBox="1"/>
            <p:nvPr/>
          </p:nvSpPr>
          <p:spPr>
            <a:xfrm>
              <a:off x="3692598" y="3508799"/>
              <a:ext cx="1536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Arial"/>
                  <a:cs typeface="Arial"/>
                </a:rPr>
                <a:t>eTransfer</a:t>
              </a:r>
              <a:endParaRPr lang="en-US" dirty="0">
                <a:latin typeface="Arial"/>
                <a:cs typeface="Arial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A1F2B1F-B6CE-7B78-5E62-1F518F174321}"/>
                </a:ext>
              </a:extLst>
            </p:cNvPr>
            <p:cNvSpPr txBox="1"/>
            <p:nvPr/>
          </p:nvSpPr>
          <p:spPr>
            <a:xfrm>
              <a:off x="2462347" y="3036318"/>
              <a:ext cx="10424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Arial"/>
                  <a:cs typeface="Arial"/>
                </a:rPr>
                <a:t>a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EDF79C-3C0D-EB96-37F5-D1EAC5E5A3C6}"/>
                </a:ext>
              </a:extLst>
            </p:cNvPr>
            <p:cNvSpPr txBox="1"/>
            <p:nvPr/>
          </p:nvSpPr>
          <p:spPr>
            <a:xfrm>
              <a:off x="5490562" y="3036318"/>
              <a:ext cx="10424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Arial"/>
                  <a:cs typeface="Arial"/>
                </a:rPr>
                <a:t>b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E1F4BE-701F-6C28-3CDE-275499CAF73A}"/>
                </a:ext>
              </a:extLst>
            </p:cNvPr>
            <p:cNvSpPr txBox="1"/>
            <p:nvPr/>
          </p:nvSpPr>
          <p:spPr>
            <a:xfrm>
              <a:off x="3896385" y="3036318"/>
              <a:ext cx="10424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Arial"/>
                  <a:cs typeface="Arial"/>
                </a:rPr>
                <a:t>t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01A022-9CD4-909B-252B-2C644AD76006}"/>
              </a:ext>
            </a:extLst>
          </p:cNvPr>
          <p:cNvSpPr txBox="1"/>
          <p:nvPr/>
        </p:nvSpPr>
        <p:spPr>
          <a:xfrm>
            <a:off x="357595" y="5461325"/>
            <a:ext cx="2109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kern="0" dirty="0">
                <a:solidFill>
                  <a:srgbClr val="000000"/>
                </a:solidFill>
                <a:latin typeface="Arial"/>
                <a:cs typeface="Arial"/>
              </a:rPr>
              <a:t>path patterns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26446A-2773-B098-8E14-D852EA022090}"/>
              </a:ext>
            </a:extLst>
          </p:cNvPr>
          <p:cNvSpPr txBox="1"/>
          <p:nvPr/>
        </p:nvSpPr>
        <p:spPr>
          <a:xfrm>
            <a:off x="19126" y="3976071"/>
            <a:ext cx="9138853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Specialized syntax &amp; functions for graphs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4120E96-20D8-3E4A-2644-48C447AE92B2}"/>
              </a:ext>
            </a:extLst>
          </p:cNvPr>
          <p:cNvCxnSpPr/>
          <p:nvPr/>
        </p:nvCxnSpPr>
        <p:spPr>
          <a:xfrm>
            <a:off x="-6509" y="705597"/>
            <a:ext cx="9144000" cy="0"/>
          </a:xfrm>
          <a:prstGeom prst="line">
            <a:avLst/>
          </a:prstGeom>
          <a:ln w="57150" cmpd="thickThin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80620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  <p:bldP spid="24" grpId="0"/>
      <p:bldP spid="34" grpId="0"/>
      <p:bldP spid="3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0.5|8|6.3|7.6|0.5|73.2|8|8.2|22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0.5|8|6.3|7.6|0.5|73.2|8|8.2|22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0.5|8|6.3|7.6|0.5|73.2|8|8.2|22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0.5|8|6.3|7.6|0.5|73.2|8|8.2|22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0.5|8|6.3|7.6|0.5|73.2|8|8.2|22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0.5|8|6.3|7.6|0.5|73.2|8|8.2|22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0.5|8|6.3|7.6|0.5|73.2|8|8.2|22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0.5|8|6.3|7.6|0.5|73.2|8|8.2|22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0.5|8|6.3|7.6|0.5|73.2|8|8.2|22.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0.5|8|6.3|7.6|0.5|73.2|8|8.2|22.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0.5|8|6.3|7.6|0.5|73.2|8|8.2|2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0.5|8|6.3|7.6|0.5|73.2|8|8.2|22.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0.5|8|6.3|7.6|0.5|73.2|8|8.2|22.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0.5|8|6.3|7.6|0.5|73.2|8|8.2|22.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0.5|8|6.3|7.6|0.5|73.2|8|8.2|22.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0.5|8|6.3|7.6|0.5|73.2|8|8.2|22.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0.5|8|6.3|7.6|0.5|73.2|8|8.2|22.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0.5|8|6.3|7.6|0.5|73.2|8|8.2|22.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0.5|8|6.3|7.6|0.5|73.2|8|8.2|22.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0.5|8|6.3|7.6|0.5|73.2|8|8.2|22.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0.5|8|6.3|7.6|0.5|73.2|8|8.2|22.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0.5|8|6.3|7.6|0.5|73.2|8|8.2|2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0.5|8|6.3|7.6|0.5|73.2|8|8.2|22.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0.5|8|6.3|7.6|0.5|73.2|8|8.2|22.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0.5|8|6.3|7.6|0.5|73.2|8|8.2|22.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0.5|8|6.3|7.6|0.5|73.2|8|8.2|22.9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0.5|8|6.3|7.6|0.5|73.2|8|8.2|22.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0.5|8|6.3|7.6|0.5|73.2|8|8.2|22.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0.5|8|6.3|7.6|0.5|73.2|8|8.2|22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0.5|8|6.3|7.6|0.5|73.2|8|8.2|22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0.5|8|6.3|7.6|0.5|73.2|8|8.2|22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0.5|8|6.3|7.6|0.5|73.2|8|8.2|22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0.5|8|6.3|7.6|0.5|73.2|8|8.2|22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0.5|8|6.3|7.6|0.5|73.2|8|8.2|22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0.5|8|6.3|7.6|0.5|73.2|8|8.2|22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2225">
          <a:solidFill>
            <a:schemeClr val="tx1"/>
          </a:solidFill>
          <a:prstDash val="dash"/>
          <a:tailEnd type="arrow"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82282</TotalTime>
  <Words>2373</Words>
  <Application>Microsoft Macintosh PowerPoint</Application>
  <PresentationFormat>On-screen Show (4:3)</PresentationFormat>
  <Paragraphs>674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Calibri</vt:lpstr>
      <vt:lpstr>Consolas</vt:lpstr>
      <vt:lpstr>Helvetica</vt:lpstr>
      <vt:lpstr>Times</vt:lpstr>
      <vt:lpstr>Trebuchet MS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Semih Salihoglu</dc:creator>
  <cp:lastModifiedBy>Semih Salihoglu</cp:lastModifiedBy>
  <cp:revision>6009</cp:revision>
  <cp:lastPrinted>2019-09-19T01:25:44Z</cp:lastPrinted>
  <dcterms:created xsi:type="dcterms:W3CDTF">2017-03-06T20:01:57Z</dcterms:created>
  <dcterms:modified xsi:type="dcterms:W3CDTF">2024-07-08T20:34:22Z</dcterms:modified>
</cp:coreProperties>
</file>